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80" r:id="rId2"/>
    <p:sldId id="273" r:id="rId3"/>
    <p:sldId id="276" r:id="rId4"/>
    <p:sldId id="277" r:id="rId5"/>
    <p:sldId id="278" r:id="rId6"/>
    <p:sldId id="285" r:id="rId7"/>
    <p:sldId id="286" r:id="rId8"/>
    <p:sldId id="287" r:id="rId9"/>
  </p:sldIdLst>
  <p:sldSz cx="10693400" cy="7561263"/>
  <p:notesSz cx="6692900" cy="98679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8727" autoAdjust="0"/>
  </p:normalViewPr>
  <p:slideViewPr>
    <p:cSldViewPr showGuides="1">
      <p:cViewPr varScale="1">
        <p:scale>
          <a:sx n="106" d="100"/>
          <a:sy n="106" d="100"/>
        </p:scale>
        <p:origin x="1218" y="7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00256" cy="49339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097" y="3"/>
            <a:ext cx="2900256" cy="49339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39775"/>
            <a:ext cx="52324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0" y="4687258"/>
            <a:ext cx="5354320" cy="4440555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2795"/>
            <a:ext cx="2900256" cy="49339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097" y="9372795"/>
            <a:ext cx="2900256" cy="49339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9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0885" indent="-28495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39825" indent="-22796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95754" indent="-22796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1683" indent="-22796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7613" indent="-227966" defTabSz="103850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63542" indent="-227966" defTabSz="103850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19473" indent="-227966" defTabSz="103850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75402" indent="-227966" defTabSz="103850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8508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38508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4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6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9550" y="540271"/>
            <a:ext cx="10274300" cy="7226300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631825" y="6756400"/>
            <a:ext cx="9347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28</a:t>
            </a:r>
            <a:r>
              <a:rPr lang="en-US" sz="27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7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августа 2015</a:t>
            </a:r>
            <a:endParaRPr lang="ru-RU" sz="27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026220" y="2988543"/>
            <a:ext cx="8712968" cy="317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Основные изменения законодательства Российской Федерации </a:t>
            </a:r>
            <a:r>
              <a:rPr lang="ru-RU" sz="3600" b="1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по налогу на имущество физических лиц</a:t>
            </a:r>
          </a:p>
          <a:p>
            <a:pPr algn="ctr" eaLnBrk="1" hangingPunct="1"/>
            <a:endParaRPr lang="ru-RU" sz="3600" b="1" dirty="0">
              <a:solidFill>
                <a:srgbClr val="104E72"/>
              </a:solidFill>
              <a:latin typeface="Arial Narrow" pitchFamily="34" charset="0"/>
              <a:cs typeface="Aharoni" pitchFamily="2" charset="-79"/>
            </a:endParaRPr>
          </a:p>
          <a:p>
            <a:pPr algn="ctr" eaLnBrk="1" hangingPunct="1"/>
            <a:r>
              <a:rPr lang="ru-RU" sz="2800" b="1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Управление Федеральной налоговой службы по Кировской области</a:t>
            </a:r>
            <a:endParaRPr lang="ru-RU" sz="2800" b="1" dirty="0">
              <a:solidFill>
                <a:srgbClr val="104E72"/>
              </a:solidFill>
              <a:latin typeface="Arial Narrow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48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 t="10290" r="-1879"/>
          <a:stretch>
            <a:fillRect/>
          </a:stretch>
        </p:blipFill>
        <p:spPr bwMode="auto">
          <a:xfrm>
            <a:off x="193675" y="1476375"/>
            <a:ext cx="10265593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66180" y="468263"/>
            <a:ext cx="9289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spcBef>
                <a:spcPct val="0"/>
              </a:spcBef>
            </a:pPr>
            <a:r>
              <a:rPr lang="ru-RU" sz="2800" b="1" dirty="0" smtClean="0">
                <a:solidFill>
                  <a:srgbClr val="005AA9"/>
                </a:solidFill>
              </a:rPr>
              <a:t>Основные изменения в налогообложении имущества физических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val="10331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82204" y="900311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 случае определения налоговой базы от кадастровой стоимости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98828" y="972319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 случае определения налоговой базы от инвентаризационной стоимости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180" y="46826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Налоговые ставки</a:t>
            </a:r>
            <a:endParaRPr lang="ru-RU" sz="28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5733256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Налоговые ставки могут дифференцироваться от:</a:t>
            </a:r>
          </a:p>
          <a:p>
            <a:r>
              <a:rPr lang="ru-RU" sz="1600" i="1" dirty="0" smtClean="0"/>
              <a:t>- кадастровой стоимости или суммарной инвентаризационной стоимости, умноженной на коэффициент-дефлятор;</a:t>
            </a:r>
          </a:p>
          <a:p>
            <a:r>
              <a:rPr lang="ru-RU" sz="1600" i="1" dirty="0" smtClean="0"/>
              <a:t>- вида объекта налогообложения;</a:t>
            </a:r>
          </a:p>
          <a:p>
            <a:r>
              <a:rPr lang="ru-RU" sz="1600" i="1" dirty="0" smtClean="0"/>
              <a:t>- места нахождения объекта налогообложения;</a:t>
            </a:r>
          </a:p>
          <a:p>
            <a:r>
              <a:rPr lang="ru-RU" sz="1600" i="1" dirty="0" smtClean="0"/>
              <a:t>- видов территориальных зон, в границах которых расположен объект налогообложения</a:t>
            </a:r>
            <a:endParaRPr lang="ru-RU" sz="1600" i="1" dirty="0"/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601822"/>
              </p:ext>
            </p:extLst>
          </p:nvPr>
        </p:nvGraphicFramePr>
        <p:xfrm>
          <a:off x="450156" y="1764408"/>
          <a:ext cx="5688632" cy="376729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95511"/>
                <a:gridCol w="4693121"/>
              </a:tblGrid>
              <a:tr h="1644096"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0,1%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для жилых домов, квартир, гаражей (</a:t>
                      </a:r>
                      <a:r>
                        <a:rPr lang="ru-RU" sz="1800" b="0" dirty="0" err="1" smtClean="0"/>
                        <a:t>машино</a:t>
                      </a:r>
                      <a:r>
                        <a:rPr lang="ru-RU" sz="1800" b="0" dirty="0" smtClean="0"/>
                        <a:t>-мест), объектов незавершенного строительства (жилого предназначения), единых недвижимых комплексов (с жилым помещением), хозяйственных строений или сооружений, площадью до 50 </a:t>
                      </a:r>
                      <a:r>
                        <a:rPr lang="ru-RU" sz="1800" b="0" dirty="0" err="1" smtClean="0"/>
                        <a:t>кв.м</a:t>
                      </a:r>
                      <a:r>
                        <a:rPr lang="ru-RU" sz="1800" b="0" dirty="0" smtClean="0"/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32657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2%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Для объектов со стоимостью </a:t>
                      </a:r>
                      <a:r>
                        <a:rPr lang="en-US" sz="1800" dirty="0" smtClean="0"/>
                        <a:t>&gt;</a:t>
                      </a:r>
                      <a:r>
                        <a:rPr lang="ru-RU" sz="1800" dirty="0" smtClean="0"/>
                        <a:t> 300 млн. руб.</a:t>
                      </a:r>
                      <a:r>
                        <a:rPr lang="en-US" sz="1800" dirty="0" smtClean="0"/>
                        <a:t>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65314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2%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Для объектов торгово-офисного назначения, включенных в перечень субъекта РФ на очередной налоговый период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8333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0,5%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Для прочих объектов недвижимости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125059"/>
              </p:ext>
            </p:extLst>
          </p:nvPr>
        </p:nvGraphicFramePr>
        <p:xfrm>
          <a:off x="6642844" y="2484487"/>
          <a:ext cx="3537967" cy="252487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37078"/>
                <a:gridCol w="2400889"/>
              </a:tblGrid>
              <a:tr h="696077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0,1%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/>
                        <a:t>до 300 000 руб. включительно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от 0,1% до 0,3%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свыше 300 000 до 500 000 руб. включительно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от 0,3% до 2%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свыше 500 000 руб.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0196" y="252239"/>
            <a:ext cx="9217024" cy="7021159"/>
            <a:chOff x="0" y="-26837"/>
            <a:chExt cx="9217024" cy="702115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-26837"/>
              <a:ext cx="91440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ru-RU" sz="2800" b="1" dirty="0" smtClean="0">
                  <a:solidFill>
                    <a:srgbClr val="005AA9"/>
                  </a:solidFill>
                  <a:latin typeface="Arial Narrow" panose="020B0606020202030204" pitchFamily="34" charset="0"/>
                  <a:ea typeface="+mj-ea"/>
                  <a:cs typeface="+mj-cs"/>
                </a:rPr>
                <a:t>Федеральные льготы</a:t>
              </a:r>
              <a:endParaRPr lang="ru-RU" sz="2800" dirty="0" smtClean="0">
                <a:solidFill>
                  <a:prstClr val="black"/>
                </a:solidFill>
              </a:endParaRPr>
            </a:p>
            <a:p>
              <a:pPr lvl="0" algn="ctr"/>
              <a:r>
                <a:rPr lang="ru-RU" sz="1600" dirty="0" smtClean="0">
                  <a:solidFill>
                    <a:prstClr val="black"/>
                  </a:solidFill>
                </a:rPr>
                <a:t>Размер льготы- </a:t>
              </a:r>
              <a:r>
                <a:rPr lang="ru-RU" sz="1600" b="1" dirty="0" smtClean="0">
                  <a:solidFill>
                    <a:prstClr val="black"/>
                  </a:solidFill>
                </a:rPr>
                <a:t>100%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16024" y="837259"/>
              <a:ext cx="9001000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800" b="1" dirty="0" smtClean="0"/>
                <a:t>Льготники:</a:t>
              </a:r>
              <a:r>
                <a:rPr lang="ru-RU" sz="1800" dirty="0" smtClean="0"/>
                <a:t> 15 </a:t>
              </a:r>
              <a:r>
                <a:rPr lang="ru-RU" sz="1800" dirty="0"/>
                <a:t>категорий граждан, </a:t>
              </a:r>
              <a:r>
                <a:rPr lang="ru-RU" sz="1800" dirty="0" smtClean="0"/>
                <a:t>в соответствии с ФЗ (НПА ОМС могут устанавливаться дополнительные льготы)</a:t>
              </a:r>
            </a:p>
            <a:p>
              <a:endParaRPr lang="ru-RU" sz="1800" dirty="0" smtClean="0"/>
            </a:p>
            <a:p>
              <a:r>
                <a:rPr lang="ru-RU" sz="1800" b="1" dirty="0" smtClean="0"/>
                <a:t>Условия льготирования для федеральных льгот</a:t>
              </a:r>
              <a:r>
                <a:rPr lang="ru-RU" sz="1800" dirty="0" smtClean="0"/>
                <a:t>: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объект стоимостью до 300 млн.рублей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объект не используется для предпринимательской деятельности </a:t>
              </a:r>
            </a:p>
            <a:p>
              <a:endParaRPr lang="ru-RU" sz="1800" b="1" dirty="0" smtClean="0"/>
            </a:p>
            <a:p>
              <a:r>
                <a:rPr lang="ru-RU" sz="1800" b="1" dirty="0" smtClean="0"/>
                <a:t>Объект льготирования:</a:t>
              </a:r>
              <a:r>
                <a:rPr lang="ru-RU" sz="1800" dirty="0" smtClean="0"/>
                <a:t> 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квартира или комната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жилой дом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гараж (</a:t>
              </a:r>
              <a:r>
                <a:rPr lang="ru-RU" sz="1800" dirty="0" err="1" smtClean="0"/>
                <a:t>машино-место</a:t>
              </a:r>
              <a:r>
                <a:rPr lang="ru-RU" sz="1800" dirty="0" smtClean="0"/>
                <a:t>)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творческие мастерские, ателье, студии, негосударственные музеи,  галереи, библиотеки</a:t>
              </a:r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800" dirty="0" smtClean="0"/>
                <a:t>хозяйственное строение/сооружение, площадью до 50 кв.м, расположенное на земельном участке, предоставленном для ведения ЛПХ, СОД, ИЖС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88032" y="5770186"/>
              <a:ext cx="216024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/>
              <a:r>
                <a:rPr lang="ru-RU" sz="1600" b="1" u="sng" dirty="0" smtClean="0">
                  <a:solidFill>
                    <a:srgbClr val="C00000"/>
                  </a:solidFill>
                </a:rPr>
                <a:t>Налоговая льгота </a:t>
              </a:r>
            </a:p>
            <a:p>
              <a:pPr marL="171450" indent="-171450"/>
              <a:r>
                <a:rPr lang="ru-RU" sz="1600" b="1" u="sng" dirty="0" smtClean="0">
                  <a:solidFill>
                    <a:srgbClr val="C00000"/>
                  </a:solidFill>
                </a:rPr>
                <a:t>НЕ ПРЕДОСТАВЛЯЕТСЯ 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16024" y="5266130"/>
              <a:ext cx="8712968" cy="172819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664296" y="5266130"/>
              <a:ext cx="6192688" cy="170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500" dirty="0" smtClean="0"/>
                <a:t>административно-деловые центры и торговые центры (комплексы) и помещения в них; нежилые помещения, предназначенные (или фактически используемые)  под  офисы, торговые объекты, объекты общественного питания и бытового обслуживания (перечень объектов соответствии со ст. 378</a:t>
              </a:r>
              <a:r>
                <a:rPr lang="ru-RU" sz="1500" baseline="30000" dirty="0" smtClean="0"/>
                <a:t>2  </a:t>
              </a:r>
              <a:r>
                <a:rPr lang="ru-RU" sz="1500" dirty="0" smtClean="0"/>
                <a:t>НК РФ)</a:t>
              </a:r>
              <a:endParaRPr lang="ru-RU" sz="1500" baseline="30000" dirty="0" smtClean="0"/>
            </a:p>
            <a:p>
              <a:pPr indent="-171450"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500" dirty="0" smtClean="0"/>
                <a:t> объекты налогообложения с кадастровой стоимостью выше 300 миллионов рублей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451156" y="7381031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79148" y="61227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38788" y="3239993"/>
            <a:ext cx="3312368" cy="82867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объект каждого вида</a:t>
            </a:r>
          </a:p>
        </p:txBody>
      </p:sp>
    </p:spTree>
    <p:extLst>
      <p:ext uri="{BB962C8B-B14F-4D97-AF65-F5344CB8AC3E}">
        <p14:creationId xmlns:p14="http://schemas.microsoft.com/office/powerpoint/2010/main" val="31342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19761" y="3204567"/>
            <a:ext cx="3348000" cy="654741"/>
          </a:xfrm>
          <a:prstGeom prst="roundRect">
            <a:avLst>
              <a:gd name="adj" fmla="val 0"/>
            </a:avLst>
          </a:prstGeom>
          <a:solidFill>
            <a:srgbClr val="FFFF00">
              <a:alpha val="4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8188" y="3929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Порядок расчета налога на </a:t>
            </a:r>
            <a:r>
              <a:rPr lang="ru-RU" sz="2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переходный </a:t>
            </a:r>
            <a:r>
              <a:rPr lang="ru-RU" sz="28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период до 2020 года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54004" y="1647002"/>
            <a:ext cx="252027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prstClr val="black"/>
                </a:solidFill>
              </a:rPr>
              <a:t>Условие по объектам, по которым уже исчислялся НИФЛ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1647002"/>
            <a:ext cx="2880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prstClr val="black"/>
                </a:solidFill>
              </a:rPr>
              <a:t>Условие по новым объектам, по которым ранее НИФЛ не исчислялся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1673784" y="2115055"/>
            <a:ext cx="432048" cy="360039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05932" y="2439090"/>
            <a:ext cx="3456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Н*= (Н1-Н2) </a:t>
            </a:r>
            <a:r>
              <a:rPr lang="ru-RU" sz="1400" dirty="0" err="1" smtClean="0"/>
              <a:t>х</a:t>
            </a:r>
            <a:r>
              <a:rPr lang="ru-RU" sz="1400" dirty="0" smtClean="0"/>
              <a:t> </a:t>
            </a:r>
            <a:r>
              <a:rPr lang="ru-RU" sz="1400" b="1" dirty="0" smtClean="0"/>
              <a:t>К+Н2</a:t>
            </a:r>
            <a:r>
              <a:rPr lang="ru-RU" sz="1400" dirty="0" smtClean="0"/>
              <a:t>, где</a:t>
            </a:r>
          </a:p>
          <a:p>
            <a:r>
              <a:rPr lang="ru-RU" sz="1400" b="1" dirty="0" smtClean="0"/>
              <a:t>Н</a:t>
            </a:r>
            <a:r>
              <a:rPr lang="ru-RU" sz="1400" dirty="0" smtClean="0"/>
              <a:t> – сумма налога, подлежащая уплате</a:t>
            </a:r>
            <a:endParaRPr lang="ru-RU" sz="1400" b="1" dirty="0" smtClean="0"/>
          </a:p>
          <a:p>
            <a:r>
              <a:rPr lang="ru-RU" sz="1400" b="1" dirty="0" smtClean="0"/>
              <a:t>Н1</a:t>
            </a:r>
            <a:r>
              <a:rPr lang="ru-RU" sz="1400" dirty="0" smtClean="0"/>
              <a:t> – сумма налога ( исчисленная от КС с учетом вычета)</a:t>
            </a:r>
          </a:p>
          <a:p>
            <a:r>
              <a:rPr lang="ru-RU" sz="1400" b="1" dirty="0" smtClean="0"/>
              <a:t>Н2* </a:t>
            </a:r>
            <a:r>
              <a:rPr lang="ru-RU" sz="1400" dirty="0" smtClean="0"/>
              <a:t>– сумма налога, исчисленная от инвентаризационной стоимости с учетом коэффициента- дефлятора за последний налоговый период</a:t>
            </a:r>
            <a:r>
              <a:rPr lang="ru-RU" sz="1400" b="1" dirty="0" smtClean="0"/>
              <a:t> </a:t>
            </a:r>
          </a:p>
          <a:p>
            <a:r>
              <a:rPr lang="ru-RU" sz="1400" b="1" dirty="0" smtClean="0"/>
              <a:t>К</a:t>
            </a:r>
            <a:r>
              <a:rPr lang="ru-RU" sz="1400" dirty="0" smtClean="0"/>
              <a:t> – коэффициент плавного увеличения нагрузки</a:t>
            </a:r>
          </a:p>
          <a:p>
            <a:r>
              <a:rPr lang="ru-RU" sz="1400" dirty="0" smtClean="0"/>
              <a:t>(первый год – 0,2, второй год – 0,4, третий год – 0,6, четвертый год – 0,8)</a:t>
            </a:r>
          </a:p>
          <a:p>
            <a:endParaRPr lang="ru-RU" sz="1400" dirty="0" smtClean="0"/>
          </a:p>
          <a:p>
            <a:pPr lvl="0"/>
            <a:r>
              <a:rPr lang="ru-RU" b="1" dirty="0" smtClean="0"/>
              <a:t>*</a:t>
            </a:r>
            <a:r>
              <a:rPr lang="ru-RU" sz="1300" b="1" i="1" dirty="0" smtClean="0"/>
              <a:t>При исчислении налога за  налоговый период  2015 год,  Н2 - сумма налога, исчисленная от инвентаризационной стоимости  (НБ = инвентаризационная стоимость)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26220" y="900311"/>
            <a:ext cx="4933056" cy="707886"/>
          </a:xfrm>
          <a:prstGeom prst="rect">
            <a:avLst/>
          </a:prstGeom>
          <a:solidFill>
            <a:srgbClr val="6ABAD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определение налоговой базы от кадастровой стоимости 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17700" y="2439090"/>
            <a:ext cx="18722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Н*= НБ </a:t>
            </a:r>
            <a:r>
              <a:rPr lang="ru-RU" sz="1400" b="1" dirty="0" err="1" smtClean="0"/>
              <a:t>х</a:t>
            </a:r>
            <a:r>
              <a:rPr lang="ru-RU" sz="1400" b="1" dirty="0" smtClean="0"/>
              <a:t> Ставка </a:t>
            </a:r>
            <a:r>
              <a:rPr lang="ru-RU" sz="1400" b="1" dirty="0" err="1" smtClean="0"/>
              <a:t>х</a:t>
            </a:r>
            <a:r>
              <a:rPr lang="ru-RU" sz="1400" b="1" dirty="0" smtClean="0"/>
              <a:t> К,  </a:t>
            </a:r>
            <a:r>
              <a:rPr lang="ru-RU" sz="1400" dirty="0" smtClean="0"/>
              <a:t>где</a:t>
            </a:r>
          </a:p>
          <a:p>
            <a:r>
              <a:rPr lang="ru-RU" sz="1400" b="1" dirty="0" smtClean="0"/>
              <a:t>Н</a:t>
            </a:r>
            <a:r>
              <a:rPr lang="ru-RU" sz="1400" dirty="0" smtClean="0"/>
              <a:t> – сумма налога, подлежащая уплате</a:t>
            </a:r>
            <a:endParaRPr lang="ru-RU" sz="1400" b="1" dirty="0" smtClean="0"/>
          </a:p>
          <a:p>
            <a:r>
              <a:rPr lang="ru-RU" sz="1400" b="1" dirty="0" smtClean="0"/>
              <a:t>НБ</a:t>
            </a:r>
            <a:r>
              <a:rPr lang="ru-RU" sz="1400" dirty="0" smtClean="0"/>
              <a:t> – налоговая база (КС с учетом вычета)</a:t>
            </a:r>
          </a:p>
          <a:p>
            <a:r>
              <a:rPr lang="ru-RU" sz="1400" b="1" dirty="0" smtClean="0"/>
              <a:t>Ставка </a:t>
            </a:r>
            <a:r>
              <a:rPr lang="ru-RU" sz="1400" dirty="0" smtClean="0"/>
              <a:t>– применяемая ставка для исчисления налога</a:t>
            </a:r>
          </a:p>
          <a:p>
            <a:r>
              <a:rPr lang="ru-RU" sz="1400" b="1" dirty="0" smtClean="0"/>
              <a:t>К</a:t>
            </a:r>
            <a:r>
              <a:rPr lang="ru-RU" sz="1400" dirty="0" smtClean="0"/>
              <a:t> – коэффициент плавного увеличения нагрузки</a:t>
            </a:r>
          </a:p>
          <a:p>
            <a:r>
              <a:rPr lang="ru-RU" sz="1400" dirty="0" smtClean="0"/>
              <a:t>(первый год – 0,2, второй год – 0,4, третий год – 0,6, четвертый год – 0,8 )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33724" y="6516935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ru-RU" sz="1200" b="1" dirty="0" smtClean="0"/>
              <a:t>*сумма налога, подлежащая уплате (Н) определяется:                                </a:t>
            </a:r>
          </a:p>
          <a:p>
            <a:r>
              <a:rPr lang="ru-RU" sz="1200" b="1" dirty="0" smtClean="0"/>
              <a:t>                                                 </a:t>
            </a:r>
            <a:r>
              <a:rPr lang="ru-RU" sz="1200" dirty="0" smtClean="0"/>
              <a:t>с учетом доли налогоплательщика в праве собственности</a:t>
            </a:r>
          </a:p>
          <a:p>
            <a:r>
              <a:rPr lang="ru-RU" sz="1200" dirty="0" smtClean="0"/>
              <a:t>                                                 с учетом коэффициента, определяющего период владения</a:t>
            </a:r>
          </a:p>
          <a:p>
            <a:r>
              <a:rPr lang="ru-RU" sz="1200" dirty="0" smtClean="0"/>
              <a:t>                                                 с учетом права на налоговую льготу</a:t>
            </a:r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5080858" y="2065745"/>
            <a:ext cx="242635" cy="8712968"/>
          </a:xfrm>
          <a:prstGeom prst="leftBrace">
            <a:avLst>
              <a:gd name="adj1" fmla="val 111406"/>
              <a:gd name="adj2" fmla="val 49633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2804" y="892760"/>
            <a:ext cx="3816424" cy="1015663"/>
          </a:xfrm>
          <a:prstGeom prst="rect">
            <a:avLst/>
          </a:prstGeom>
          <a:solidFill>
            <a:srgbClr val="6ABAD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lt1"/>
                </a:solidFill>
              </a:rPr>
              <a:t>определение налоговой базы от инвентаризационной стоимости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98875" y="2735924"/>
            <a:ext cx="3419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Н*= НБ </a:t>
            </a:r>
            <a:r>
              <a:rPr lang="ru-RU" sz="1400" b="1" dirty="0" err="1" smtClean="0"/>
              <a:t>х</a:t>
            </a:r>
            <a:r>
              <a:rPr lang="ru-RU" sz="1400" b="1" dirty="0" smtClean="0"/>
              <a:t> Ставка,  </a:t>
            </a:r>
            <a:r>
              <a:rPr lang="ru-RU" sz="1400" dirty="0" smtClean="0"/>
              <a:t>где</a:t>
            </a:r>
          </a:p>
          <a:p>
            <a:r>
              <a:rPr lang="ru-RU" sz="1400" b="1" dirty="0" smtClean="0"/>
              <a:t>Н</a:t>
            </a:r>
            <a:r>
              <a:rPr lang="ru-RU" sz="1400" dirty="0" smtClean="0"/>
              <a:t> – сумма налога, подлежащая уплате</a:t>
            </a:r>
            <a:endParaRPr lang="ru-RU" sz="1400" b="1" dirty="0" smtClean="0"/>
          </a:p>
          <a:p>
            <a:r>
              <a:rPr lang="ru-RU" sz="1400" b="1" dirty="0" smtClean="0"/>
              <a:t>НБ</a:t>
            </a:r>
            <a:r>
              <a:rPr lang="ru-RU" sz="1400" dirty="0" smtClean="0"/>
              <a:t> – налоговая база </a:t>
            </a:r>
            <a:r>
              <a:rPr lang="ru-RU" sz="1400" b="1" dirty="0" smtClean="0"/>
              <a:t>(инвентаризационная стоимость с учетом </a:t>
            </a:r>
            <a:r>
              <a:rPr lang="ru-RU" sz="1400" b="1" i="1" dirty="0" smtClean="0"/>
              <a:t>коэффициента-дефлятора</a:t>
            </a:r>
            <a:r>
              <a:rPr lang="en-US" sz="1400" b="1" i="1" dirty="0" smtClean="0"/>
              <a:t> – 1</a:t>
            </a:r>
            <a:r>
              <a:rPr lang="ru-RU" sz="1400" b="1" i="1" dirty="0" smtClean="0"/>
              <a:t>,</a:t>
            </a:r>
            <a:r>
              <a:rPr lang="en-US" sz="1400" b="1" i="1" dirty="0" smtClean="0"/>
              <a:t>147</a:t>
            </a:r>
            <a:r>
              <a:rPr lang="ru-RU" sz="1400" b="1" dirty="0" smtClean="0"/>
              <a:t>)</a:t>
            </a:r>
          </a:p>
          <a:p>
            <a:r>
              <a:rPr lang="ru-RU" sz="1400" b="1" dirty="0" smtClean="0"/>
              <a:t>Ставка </a:t>
            </a:r>
            <a:r>
              <a:rPr lang="ru-RU" sz="1400" dirty="0" smtClean="0"/>
              <a:t>– применяемая ставка для исчисления налога, с учетом суммарной инвентаризационной стоимости по объекта недвижимости физических лиц в границах одного МО</a:t>
            </a:r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4626112" y="2115055"/>
            <a:ext cx="432048" cy="360039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470883" y="5195865"/>
            <a:ext cx="3347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i="1" dirty="0" smtClean="0">
                <a:solidFill>
                  <a:prstClr val="black"/>
                </a:solidFill>
              </a:rPr>
              <a:t>Исчисление налога за 2014 год  будет проводиться НО в 2015 г. в соответствии с ФЗ №2003-1 от 09.12.1991 г. (НБ = инвентаризационная стоимость)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28885" y="2443536"/>
            <a:ext cx="2771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prstClr val="black"/>
                </a:solidFill>
              </a:rPr>
              <a:t>Исчисление налога за 2015-2019 г.г.</a:t>
            </a:r>
            <a:endParaRPr lang="ru-RU" sz="13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479184" y="396255"/>
            <a:ext cx="9936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 dirty="0" smtClean="0"/>
              <a:t>Примеры </a:t>
            </a:r>
            <a:r>
              <a:rPr lang="ru-RU" altLang="ru-RU" sz="2000" dirty="0"/>
              <a:t>расчета налога на имущество физических лиц исходя из кадастровой </a:t>
            </a:r>
            <a:r>
              <a:rPr lang="ru-RU" altLang="ru-RU" sz="2000" dirty="0" smtClean="0"/>
              <a:t>и инвентаризационной стоимостей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8000" y="1026911"/>
            <a:ext cx="4636436" cy="1236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Гражданская, 14, </a:t>
            </a:r>
            <a:r>
              <a:rPr lang="ru-RU" sz="1400" b="1" dirty="0" smtClean="0"/>
              <a:t>2 </a:t>
            </a:r>
            <a:r>
              <a:rPr lang="ru-RU" sz="1400" dirty="0" smtClean="0"/>
              <a:t>- квартира </a:t>
            </a:r>
            <a:r>
              <a:rPr lang="ru-RU" sz="1400" b="1" dirty="0" smtClean="0"/>
              <a:t>21.1</a:t>
            </a:r>
            <a:r>
              <a:rPr lang="ru-RU" sz="1400" dirty="0" smtClean="0"/>
              <a:t> 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:</a:t>
            </a:r>
          </a:p>
          <a:p>
            <a:pPr lvl="0" algn="just"/>
            <a:r>
              <a:rPr lang="ru-RU" sz="1400" dirty="0" smtClean="0"/>
              <a:t>- </a:t>
            </a:r>
            <a:r>
              <a:rPr lang="ru-RU" sz="1400" b="1" dirty="0" smtClean="0"/>
              <a:t>ИС</a:t>
            </a:r>
            <a:r>
              <a:rPr lang="ru-RU" sz="1400" dirty="0" smtClean="0"/>
              <a:t> составляет </a:t>
            </a:r>
            <a:r>
              <a:rPr lang="ru-RU" sz="1400" dirty="0"/>
              <a:t>64 </a:t>
            </a:r>
            <a:r>
              <a:rPr lang="ru-RU" sz="1400" dirty="0" smtClean="0"/>
              <a:t>161 </a:t>
            </a:r>
            <a:r>
              <a:rPr lang="ru-RU" sz="1400" dirty="0"/>
              <a:t>руб., сумма налога </a:t>
            </a:r>
            <a:r>
              <a:rPr lang="ru-RU" sz="1400" dirty="0" smtClean="0"/>
              <a:t>– </a:t>
            </a:r>
            <a:r>
              <a:rPr lang="ru-RU" sz="1400" b="1" dirty="0" smtClean="0"/>
              <a:t>64 </a:t>
            </a:r>
            <a:r>
              <a:rPr lang="ru-RU" sz="1400" b="1" dirty="0"/>
              <a:t>руб.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(64 </a:t>
            </a:r>
            <a:r>
              <a:rPr lang="ru-RU" sz="1400" dirty="0" smtClean="0"/>
              <a:t>161 </a:t>
            </a:r>
            <a:r>
              <a:rPr lang="ru-RU" sz="1400" dirty="0"/>
              <a:t>руб.*</a:t>
            </a:r>
            <a:r>
              <a:rPr lang="ru-RU" sz="1400" dirty="0" smtClean="0"/>
              <a:t>0.1%)</a:t>
            </a:r>
            <a:endParaRPr lang="ru-RU" sz="1400" dirty="0"/>
          </a:p>
          <a:p>
            <a:pPr algn="just"/>
            <a:r>
              <a:rPr lang="ru-RU" sz="1400" dirty="0" smtClean="0"/>
              <a:t> - </a:t>
            </a:r>
            <a:r>
              <a:rPr lang="ru-RU" sz="1400" b="1" dirty="0" smtClean="0"/>
              <a:t>КС</a:t>
            </a:r>
            <a:r>
              <a:rPr lang="ru-RU" sz="1400" dirty="0" smtClean="0"/>
              <a:t> </a:t>
            </a:r>
            <a:r>
              <a:rPr lang="ru-RU" sz="1400" dirty="0"/>
              <a:t>составляет 145 </a:t>
            </a:r>
            <a:r>
              <a:rPr lang="ru-RU" sz="1400" dirty="0" smtClean="0"/>
              <a:t>842 </a:t>
            </a:r>
            <a:r>
              <a:rPr lang="ru-RU" sz="1400" dirty="0"/>
              <a:t>руб., сумма налога </a:t>
            </a:r>
            <a:r>
              <a:rPr lang="ru-RU" sz="1400" dirty="0" smtClean="0"/>
              <a:t>– </a:t>
            </a:r>
            <a:r>
              <a:rPr lang="ru-RU" sz="1400" b="1" dirty="0" smtClean="0"/>
              <a:t>8 </a:t>
            </a:r>
            <a:r>
              <a:rPr lang="ru-RU" sz="1400" b="1" dirty="0"/>
              <a:t>руб</a:t>
            </a:r>
            <a:r>
              <a:rPr lang="ru-RU" sz="1400" b="1" dirty="0" smtClean="0"/>
              <a:t>. </a:t>
            </a:r>
            <a:br>
              <a:rPr lang="ru-RU" sz="1400" b="1" dirty="0" smtClean="0"/>
            </a:br>
            <a:r>
              <a:rPr lang="ru-RU" sz="1400" dirty="0"/>
              <a:t>((145 </a:t>
            </a:r>
            <a:r>
              <a:rPr lang="ru-RU" sz="1400" dirty="0" smtClean="0"/>
              <a:t>842 руб</a:t>
            </a:r>
            <a:r>
              <a:rPr lang="ru-RU" sz="1400" dirty="0"/>
              <a:t>. /</a:t>
            </a:r>
            <a:r>
              <a:rPr lang="ru-RU" sz="1400" dirty="0" smtClean="0"/>
              <a:t>21.1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) </a:t>
            </a:r>
            <a:r>
              <a:rPr lang="ru-RU" sz="1400" dirty="0"/>
              <a:t>* (</a:t>
            </a:r>
            <a:r>
              <a:rPr lang="ru-RU" sz="1400" dirty="0" smtClean="0"/>
              <a:t>21.1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– 20 м</a:t>
            </a:r>
            <a:r>
              <a:rPr lang="ru-RU" sz="1400" baseline="30000" dirty="0"/>
              <a:t>2</a:t>
            </a:r>
            <a:r>
              <a:rPr lang="ru-RU" sz="1400" dirty="0" smtClean="0"/>
              <a:t>) </a:t>
            </a:r>
            <a:r>
              <a:rPr lang="ru-RU" sz="1400" dirty="0"/>
              <a:t>* </a:t>
            </a:r>
            <a:r>
              <a:rPr lang="ru-RU" sz="1400" dirty="0" smtClean="0"/>
              <a:t>0.1</a:t>
            </a:r>
            <a:r>
              <a:rPr lang="ru-RU" sz="1400" dirty="0"/>
              <a:t>%)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8000" y="2354119"/>
            <a:ext cx="4636800" cy="158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Молодой Гвардии, 43, </a:t>
            </a:r>
            <a:r>
              <a:rPr lang="ru-RU" sz="1400" b="1" dirty="0" smtClean="0"/>
              <a:t>4 </a:t>
            </a:r>
            <a:r>
              <a:rPr lang="ru-RU" sz="1400" dirty="0" smtClean="0"/>
              <a:t>- квартира </a:t>
            </a:r>
            <a:r>
              <a:rPr lang="ru-RU" sz="1400" b="1" dirty="0" smtClean="0"/>
              <a:t>22.3</a:t>
            </a:r>
            <a:r>
              <a:rPr lang="ru-RU" sz="1400" dirty="0" smtClean="0"/>
              <a:t> 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:</a:t>
            </a:r>
          </a:p>
          <a:p>
            <a:pPr lvl="0" algn="just"/>
            <a:r>
              <a:rPr lang="ru-RU" sz="1400" dirty="0" smtClean="0"/>
              <a:t>- </a:t>
            </a:r>
            <a:r>
              <a:rPr lang="ru-RU" sz="1400" b="1" dirty="0" smtClean="0"/>
              <a:t>ИС</a:t>
            </a:r>
            <a:r>
              <a:rPr lang="ru-RU" sz="1400" dirty="0" smtClean="0"/>
              <a:t> составляет </a:t>
            </a:r>
            <a:r>
              <a:rPr lang="ru-RU" sz="1400" dirty="0"/>
              <a:t>259 </a:t>
            </a:r>
            <a:r>
              <a:rPr lang="ru-RU" sz="1400" dirty="0" smtClean="0"/>
              <a:t>299 </a:t>
            </a:r>
            <a:r>
              <a:rPr lang="ru-RU" sz="1400" dirty="0"/>
              <a:t>руб., сумма налога </a:t>
            </a:r>
            <a:r>
              <a:rPr lang="en-US" sz="1400" dirty="0" smtClean="0"/>
              <a:t>-</a:t>
            </a:r>
            <a:r>
              <a:rPr lang="ru-RU" sz="1400" dirty="0" smtClean="0"/>
              <a:t> </a:t>
            </a:r>
            <a:r>
              <a:rPr lang="ru-RU" sz="1400" b="1" dirty="0" smtClean="0"/>
              <a:t>259 </a:t>
            </a:r>
            <a:r>
              <a:rPr lang="ru-RU" sz="1400" b="1" dirty="0"/>
              <a:t>руб.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(259 </a:t>
            </a:r>
            <a:r>
              <a:rPr lang="ru-RU" sz="1400" dirty="0" smtClean="0"/>
              <a:t>299 </a:t>
            </a:r>
            <a:r>
              <a:rPr lang="ru-RU" sz="1400" dirty="0"/>
              <a:t>руб.*</a:t>
            </a:r>
            <a:r>
              <a:rPr lang="ru-RU" sz="1400" dirty="0" smtClean="0"/>
              <a:t>0.1 %)</a:t>
            </a:r>
            <a:endParaRPr lang="ru-RU" sz="1400" dirty="0"/>
          </a:p>
          <a:p>
            <a:pPr lvl="0" algn="just"/>
            <a:r>
              <a:rPr lang="ru-RU" sz="1400" b="1" dirty="0" smtClean="0"/>
              <a:t>- КС</a:t>
            </a:r>
            <a:r>
              <a:rPr lang="ru-RU" sz="1400" dirty="0" smtClean="0"/>
              <a:t> </a:t>
            </a:r>
            <a:r>
              <a:rPr lang="ru-RU" sz="1400" dirty="0"/>
              <a:t>составляет 386 </a:t>
            </a:r>
            <a:r>
              <a:rPr lang="ru-RU" sz="1400" dirty="0" smtClean="0"/>
              <a:t>352 </a:t>
            </a:r>
            <a:r>
              <a:rPr lang="ru-RU" sz="1400" dirty="0"/>
              <a:t>руб., сумма налога </a:t>
            </a:r>
            <a:r>
              <a:rPr lang="en-US" sz="1400" dirty="0" smtClean="0"/>
              <a:t>-</a:t>
            </a:r>
            <a:r>
              <a:rPr lang="ru-RU" sz="1400" dirty="0" smtClean="0"/>
              <a:t> </a:t>
            </a:r>
            <a:r>
              <a:rPr lang="ru-RU" sz="1400" b="1" dirty="0" smtClean="0"/>
              <a:t>40 </a:t>
            </a:r>
            <a:r>
              <a:rPr lang="ru-RU" sz="1400" b="1" dirty="0"/>
              <a:t>руб.</a:t>
            </a:r>
            <a:r>
              <a:rPr lang="ru-RU" sz="1400" dirty="0"/>
              <a:t> </a:t>
            </a:r>
            <a:endParaRPr lang="ru-RU" sz="1400" dirty="0" smtClean="0"/>
          </a:p>
          <a:p>
            <a:pPr lvl="0" algn="just"/>
            <a:r>
              <a:rPr lang="ru-RU" sz="1400" dirty="0"/>
              <a:t>((386 </a:t>
            </a:r>
            <a:r>
              <a:rPr lang="ru-RU" sz="1400" dirty="0" smtClean="0"/>
              <a:t>352 </a:t>
            </a:r>
            <a:r>
              <a:rPr lang="ru-RU" sz="1400" dirty="0"/>
              <a:t>руб. /</a:t>
            </a:r>
            <a:r>
              <a:rPr lang="ru-RU" sz="1400" dirty="0" smtClean="0"/>
              <a:t>22.3 м</a:t>
            </a:r>
            <a:r>
              <a:rPr lang="ru-RU" sz="1400" baseline="30000" dirty="0" smtClean="0"/>
              <a:t>2</a:t>
            </a:r>
            <a:r>
              <a:rPr lang="ru-RU" sz="1400" dirty="0"/>
              <a:t>)*(</a:t>
            </a:r>
            <a:r>
              <a:rPr lang="ru-RU" sz="1400" dirty="0" smtClean="0"/>
              <a:t>22.3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– 20 м</a:t>
            </a:r>
            <a:r>
              <a:rPr lang="ru-RU" sz="1400" baseline="30000" dirty="0"/>
              <a:t>2</a:t>
            </a:r>
            <a:r>
              <a:rPr lang="ru-RU" sz="1400" dirty="0" smtClean="0"/>
              <a:t>)* 0.1</a:t>
            </a:r>
            <a:r>
              <a:rPr lang="ru-RU" sz="1400" dirty="0"/>
              <a:t>%)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8000" y="4029117"/>
            <a:ext cx="4636436" cy="15201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Южная, 1/А, </a:t>
            </a:r>
            <a:r>
              <a:rPr lang="ru-RU" sz="1400" b="1" dirty="0" smtClean="0"/>
              <a:t>1</a:t>
            </a:r>
            <a:r>
              <a:rPr lang="ru-RU" sz="1400" dirty="0" smtClean="0"/>
              <a:t> - квартира </a:t>
            </a:r>
            <a:r>
              <a:rPr lang="ru-RU" sz="1400" b="1" dirty="0" smtClean="0"/>
              <a:t>56.7</a:t>
            </a:r>
            <a:r>
              <a:rPr lang="ru-RU" sz="1400" dirty="0" smtClean="0"/>
              <a:t> 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:</a:t>
            </a:r>
          </a:p>
          <a:p>
            <a:pPr lvl="0" algn="just"/>
            <a:r>
              <a:rPr lang="ru-RU" sz="1400" b="1" dirty="0" smtClean="0"/>
              <a:t>- ИС</a:t>
            </a:r>
            <a:r>
              <a:rPr lang="ru-RU" sz="1400" dirty="0" smtClean="0"/>
              <a:t> составляет </a:t>
            </a:r>
            <a:r>
              <a:rPr lang="ru-RU" sz="1400" dirty="0"/>
              <a:t>205 </a:t>
            </a:r>
            <a:r>
              <a:rPr lang="ru-RU" sz="1400" dirty="0" smtClean="0"/>
              <a:t>758 </a:t>
            </a:r>
            <a:r>
              <a:rPr lang="ru-RU" sz="1400" dirty="0"/>
              <a:t>руб</a:t>
            </a:r>
            <a:r>
              <a:rPr lang="ru-RU" sz="1400" dirty="0" smtClean="0"/>
              <a:t>., сумма налога - </a:t>
            </a:r>
            <a:r>
              <a:rPr lang="ru-RU" sz="1400" b="1" dirty="0" smtClean="0"/>
              <a:t>206 </a:t>
            </a:r>
            <a:r>
              <a:rPr lang="ru-RU" sz="1400" b="1" dirty="0"/>
              <a:t>руб.</a:t>
            </a:r>
            <a:r>
              <a:rPr lang="ru-RU" sz="1400" dirty="0"/>
              <a:t> </a:t>
            </a:r>
            <a:endParaRPr lang="ru-RU" sz="1400" dirty="0" smtClean="0"/>
          </a:p>
          <a:p>
            <a:pPr lvl="0" algn="just"/>
            <a:r>
              <a:rPr lang="ru-RU" sz="1400" dirty="0"/>
              <a:t>(205 </a:t>
            </a:r>
            <a:r>
              <a:rPr lang="ru-RU" sz="1400" dirty="0" smtClean="0"/>
              <a:t>758 </a:t>
            </a:r>
            <a:r>
              <a:rPr lang="ru-RU" sz="1400" dirty="0"/>
              <a:t>руб.*</a:t>
            </a:r>
            <a:r>
              <a:rPr lang="ru-RU" sz="1400" dirty="0" smtClean="0"/>
              <a:t>0.1%)</a:t>
            </a:r>
            <a:endParaRPr lang="ru-RU" sz="1100" dirty="0"/>
          </a:p>
          <a:p>
            <a:pPr lvl="0" algn="just"/>
            <a:r>
              <a:rPr lang="ru-RU" sz="1400" b="1" dirty="0" smtClean="0"/>
              <a:t>- КС</a:t>
            </a:r>
            <a:r>
              <a:rPr lang="ru-RU" sz="1400" dirty="0" smtClean="0"/>
              <a:t> </a:t>
            </a:r>
            <a:r>
              <a:rPr lang="ru-RU" sz="1400" dirty="0"/>
              <a:t>составляет 412 </a:t>
            </a:r>
            <a:r>
              <a:rPr lang="ru-RU" sz="1400" dirty="0" smtClean="0"/>
              <a:t>462 </a:t>
            </a:r>
            <a:r>
              <a:rPr lang="ru-RU" sz="1400" dirty="0"/>
              <a:t>руб</a:t>
            </a:r>
            <a:r>
              <a:rPr lang="ru-RU" sz="1400" dirty="0" smtClean="0"/>
              <a:t>., </a:t>
            </a:r>
            <a:r>
              <a:rPr lang="ru-RU" sz="1400" dirty="0"/>
              <a:t>сумма налога </a:t>
            </a:r>
            <a:r>
              <a:rPr lang="ru-RU" sz="1400" dirty="0" smtClean="0"/>
              <a:t>- </a:t>
            </a:r>
            <a:r>
              <a:rPr lang="ru-RU" sz="1400" b="1" dirty="0" smtClean="0"/>
              <a:t>267 </a:t>
            </a:r>
            <a:r>
              <a:rPr lang="ru-RU" sz="1400" b="1" dirty="0"/>
              <a:t>руб. </a:t>
            </a:r>
            <a:endParaRPr lang="ru-RU" sz="1400" b="1" dirty="0" smtClean="0"/>
          </a:p>
          <a:p>
            <a:pPr lvl="0" algn="just"/>
            <a:r>
              <a:rPr lang="ru-RU" sz="1400" dirty="0"/>
              <a:t>((412 </a:t>
            </a:r>
            <a:r>
              <a:rPr lang="ru-RU" sz="1400" dirty="0" smtClean="0"/>
              <a:t>462 руб</a:t>
            </a:r>
            <a:r>
              <a:rPr lang="ru-RU" sz="1400" dirty="0"/>
              <a:t>. / </a:t>
            </a:r>
            <a:r>
              <a:rPr lang="ru-RU" sz="1400" dirty="0" smtClean="0"/>
              <a:t>56.7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) </a:t>
            </a:r>
            <a:r>
              <a:rPr lang="ru-RU" sz="1400" dirty="0"/>
              <a:t>* (</a:t>
            </a:r>
            <a:r>
              <a:rPr lang="ru-RU" sz="1400" dirty="0" smtClean="0"/>
              <a:t>56.7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– 20 м</a:t>
            </a:r>
            <a:r>
              <a:rPr lang="ru-RU" sz="1400" baseline="30000" dirty="0"/>
              <a:t>2</a:t>
            </a:r>
            <a:r>
              <a:rPr lang="ru-RU" sz="1400" dirty="0" smtClean="0"/>
              <a:t>) </a:t>
            </a:r>
            <a:r>
              <a:rPr lang="ru-RU" sz="1400" dirty="0"/>
              <a:t>* </a:t>
            </a:r>
            <a:r>
              <a:rPr lang="ru-RU" sz="1400" dirty="0" smtClean="0"/>
              <a:t>0.1%)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22273" y="4070436"/>
            <a:ext cx="4636436" cy="1669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Красноармейская, </a:t>
            </a:r>
            <a:r>
              <a:rPr lang="ru-RU" sz="1400" b="1" dirty="0" smtClean="0"/>
              <a:t>4</a:t>
            </a:r>
            <a:r>
              <a:rPr lang="ru-RU" sz="1400" dirty="0" smtClean="0"/>
              <a:t> – жилой дом </a:t>
            </a:r>
            <a:r>
              <a:rPr lang="ru-RU" sz="1400" b="1" dirty="0" smtClean="0"/>
              <a:t>51.2</a:t>
            </a:r>
            <a:r>
              <a:rPr lang="ru-RU" sz="1400" dirty="0" smtClean="0"/>
              <a:t>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endParaRPr lang="ru-RU" sz="1400" dirty="0"/>
          </a:p>
          <a:p>
            <a:pPr lvl="0"/>
            <a:r>
              <a:rPr lang="ru-RU" sz="1400" dirty="0"/>
              <a:t>- </a:t>
            </a:r>
            <a:r>
              <a:rPr lang="ru-RU" sz="1400" b="1" dirty="0"/>
              <a:t>ИС</a:t>
            </a:r>
            <a:r>
              <a:rPr lang="ru-RU" sz="1400" dirty="0"/>
              <a:t> составляет 392 </a:t>
            </a:r>
            <a:r>
              <a:rPr lang="ru-RU" sz="1400" dirty="0" smtClean="0"/>
              <a:t>605 </a:t>
            </a:r>
            <a:r>
              <a:rPr lang="ru-RU" sz="1400" dirty="0"/>
              <a:t>руб., сумма налога – </a:t>
            </a:r>
            <a:r>
              <a:rPr lang="ru-RU" sz="1400" b="1" dirty="0" smtClean="0"/>
              <a:t>785 </a:t>
            </a:r>
            <a:r>
              <a:rPr lang="ru-RU" sz="1400" b="1" dirty="0"/>
              <a:t>руб. 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/>
              <a:t>(392 </a:t>
            </a:r>
            <a:r>
              <a:rPr lang="ru-RU" sz="1400" dirty="0" smtClean="0"/>
              <a:t>605 </a:t>
            </a:r>
            <a:r>
              <a:rPr lang="ru-RU" sz="1400" dirty="0"/>
              <a:t>руб.*</a:t>
            </a:r>
            <a:r>
              <a:rPr lang="ru-RU" sz="1400" dirty="0" smtClean="0"/>
              <a:t>0,2%)</a:t>
            </a:r>
            <a:endParaRPr lang="ru-RU" sz="1400" dirty="0"/>
          </a:p>
          <a:p>
            <a:pPr lvl="0" algn="just"/>
            <a:r>
              <a:rPr lang="ru-RU" sz="1400" b="1" dirty="0"/>
              <a:t>- КС</a:t>
            </a:r>
            <a:r>
              <a:rPr lang="ru-RU" sz="1400" dirty="0"/>
              <a:t> составляет 431 </a:t>
            </a:r>
            <a:r>
              <a:rPr lang="ru-RU" sz="1400" dirty="0" smtClean="0"/>
              <a:t>506 </a:t>
            </a:r>
            <a:r>
              <a:rPr lang="ru-RU" sz="1400" dirty="0"/>
              <a:t>руб., сумма налога – </a:t>
            </a:r>
            <a:r>
              <a:rPr lang="ru-RU" sz="1400" b="1" dirty="0" smtClean="0"/>
              <a:t>10 </a:t>
            </a:r>
            <a:r>
              <a:rPr lang="ru-RU" sz="1400" b="1" dirty="0"/>
              <a:t>руб.</a:t>
            </a:r>
          </a:p>
          <a:p>
            <a:pPr lvl="0" algn="just"/>
            <a:r>
              <a:rPr lang="ru-RU" sz="1400" dirty="0" smtClean="0"/>
              <a:t>((</a:t>
            </a:r>
            <a:r>
              <a:rPr lang="en-US" sz="1400" dirty="0"/>
              <a:t>431 </a:t>
            </a:r>
            <a:r>
              <a:rPr lang="en-US" sz="1400" dirty="0" smtClean="0"/>
              <a:t>506 </a:t>
            </a:r>
            <a:r>
              <a:rPr lang="ru-RU" sz="1400" dirty="0"/>
              <a:t>руб. /</a:t>
            </a:r>
            <a:r>
              <a:rPr lang="ru-RU" sz="1400" dirty="0" smtClean="0"/>
              <a:t>51.2</a:t>
            </a:r>
            <a:r>
              <a:rPr lang="en-US" sz="1400" dirty="0" smtClean="0"/>
              <a:t>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/>
              <a:t>)* (</a:t>
            </a:r>
            <a:r>
              <a:rPr lang="ru-RU" sz="1400" dirty="0" smtClean="0"/>
              <a:t>51.2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/>
              <a:t> – </a:t>
            </a:r>
            <a:r>
              <a:rPr lang="ru-RU" sz="1400" dirty="0" smtClean="0"/>
              <a:t>50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/>
              <a:t>)* 0,1%)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22273" y="1026911"/>
            <a:ext cx="4613861" cy="14730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8 Марта, 30, </a:t>
            </a:r>
            <a:r>
              <a:rPr lang="ru-RU" sz="1400" b="1" dirty="0" smtClean="0"/>
              <a:t>73  </a:t>
            </a:r>
            <a:r>
              <a:rPr lang="ru-RU" sz="1400" dirty="0" smtClean="0"/>
              <a:t>- квартира </a:t>
            </a:r>
            <a:r>
              <a:rPr lang="ru-RU" sz="1400" b="1" dirty="0" smtClean="0"/>
              <a:t>98.7</a:t>
            </a:r>
            <a:r>
              <a:rPr lang="ru-RU" sz="1400" dirty="0" smtClean="0"/>
              <a:t> 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:</a:t>
            </a:r>
            <a:endParaRPr lang="ru-RU" sz="1400" dirty="0"/>
          </a:p>
          <a:p>
            <a:pPr lvl="0"/>
            <a:r>
              <a:rPr lang="ru-RU" sz="1400" dirty="0" smtClean="0"/>
              <a:t>- </a:t>
            </a:r>
            <a:r>
              <a:rPr lang="ru-RU" sz="1400" b="1" dirty="0" smtClean="0"/>
              <a:t>ИС</a:t>
            </a:r>
            <a:r>
              <a:rPr lang="ru-RU" sz="1400" dirty="0" smtClean="0"/>
              <a:t> составляет</a:t>
            </a:r>
            <a:r>
              <a:rPr lang="en-US" sz="1400" dirty="0" smtClean="0"/>
              <a:t> </a:t>
            </a:r>
            <a:r>
              <a:rPr lang="ru-RU" sz="1400" dirty="0"/>
              <a:t>379 </a:t>
            </a:r>
            <a:r>
              <a:rPr lang="ru-RU" sz="1400" dirty="0" smtClean="0"/>
              <a:t>634 </a:t>
            </a:r>
            <a:r>
              <a:rPr lang="ru-RU" sz="1400" dirty="0"/>
              <a:t>руб., сумма налога </a:t>
            </a:r>
            <a:r>
              <a:rPr lang="ru-RU" sz="1400" dirty="0" smtClean="0"/>
              <a:t>– </a:t>
            </a:r>
            <a:r>
              <a:rPr lang="ru-RU" sz="1400" b="1" dirty="0" smtClean="0"/>
              <a:t>759 </a:t>
            </a:r>
            <a:r>
              <a:rPr lang="ru-RU" sz="1400" b="1" dirty="0"/>
              <a:t>руб</a:t>
            </a:r>
            <a:r>
              <a:rPr lang="ru-RU" sz="1400" b="1" dirty="0" smtClean="0"/>
              <a:t>.</a:t>
            </a:r>
            <a:br>
              <a:rPr lang="ru-RU" sz="1400" b="1" dirty="0" smtClean="0"/>
            </a:br>
            <a:r>
              <a:rPr lang="ru-RU" sz="1400" dirty="0"/>
              <a:t>(379 </a:t>
            </a:r>
            <a:r>
              <a:rPr lang="ru-RU" sz="1400" dirty="0" smtClean="0"/>
              <a:t>634 </a:t>
            </a:r>
            <a:r>
              <a:rPr lang="ru-RU" sz="1400" dirty="0"/>
              <a:t>руб.*</a:t>
            </a:r>
            <a:r>
              <a:rPr lang="ru-RU" sz="1400" dirty="0" smtClean="0"/>
              <a:t>0.2%)</a:t>
            </a:r>
            <a:endParaRPr lang="ru-RU" sz="1400" dirty="0"/>
          </a:p>
          <a:p>
            <a:pPr lvl="0" algn="just"/>
            <a:r>
              <a:rPr lang="ru-RU" sz="1400" b="1" dirty="0" smtClean="0"/>
              <a:t>- КС</a:t>
            </a:r>
            <a:r>
              <a:rPr lang="ru-RU" sz="1400" dirty="0" smtClean="0"/>
              <a:t> </a:t>
            </a:r>
            <a:r>
              <a:rPr lang="ru-RU" sz="1400" dirty="0"/>
              <a:t>составляет 1 867 </a:t>
            </a:r>
            <a:r>
              <a:rPr lang="ru-RU" sz="1400" dirty="0" smtClean="0"/>
              <a:t>105 </a:t>
            </a:r>
            <a:r>
              <a:rPr lang="ru-RU" sz="1400" dirty="0"/>
              <a:t>руб., сумма налога </a:t>
            </a:r>
            <a:r>
              <a:rPr lang="ru-RU" sz="1400" dirty="0" smtClean="0"/>
              <a:t>– </a:t>
            </a:r>
            <a:r>
              <a:rPr lang="ru-RU" sz="1400" b="1" dirty="0"/>
              <a:t>1 </a:t>
            </a:r>
            <a:r>
              <a:rPr lang="ru-RU" sz="1400" b="1" dirty="0" smtClean="0"/>
              <a:t>489 </a:t>
            </a:r>
            <a:r>
              <a:rPr lang="ru-RU" sz="1400" b="1" dirty="0"/>
              <a:t>руб</a:t>
            </a:r>
            <a:r>
              <a:rPr lang="ru-RU" sz="1400" b="1" dirty="0" smtClean="0"/>
              <a:t>.</a:t>
            </a:r>
          </a:p>
          <a:p>
            <a:pPr lvl="0" algn="just"/>
            <a:r>
              <a:rPr lang="ru-RU" sz="1400" dirty="0"/>
              <a:t>((1 867 </a:t>
            </a:r>
            <a:r>
              <a:rPr lang="ru-RU" sz="1400" dirty="0" smtClean="0"/>
              <a:t>105 руб</a:t>
            </a:r>
            <a:r>
              <a:rPr lang="ru-RU" sz="1400" dirty="0"/>
              <a:t>. </a:t>
            </a:r>
            <a:r>
              <a:rPr lang="ru-RU" sz="1400" dirty="0" smtClean="0"/>
              <a:t>/98.7 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)* (98.7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– </a:t>
            </a:r>
            <a:r>
              <a:rPr lang="ru-RU" sz="1400" dirty="0" smtClean="0"/>
              <a:t>20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)* 0.1</a:t>
            </a:r>
            <a:r>
              <a:rPr lang="ru-RU" sz="1400" dirty="0"/>
              <a:t>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21322" y="5843340"/>
            <a:ext cx="4636436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Красноармейская, </a:t>
            </a:r>
            <a:r>
              <a:rPr lang="ru-RU" sz="1400" b="1" dirty="0" smtClean="0"/>
              <a:t>2</a:t>
            </a:r>
            <a:r>
              <a:rPr lang="ru-RU" sz="1400" dirty="0" smtClean="0"/>
              <a:t> – жилой дом </a:t>
            </a:r>
            <a:r>
              <a:rPr lang="ru-RU" sz="1400" b="1" dirty="0" smtClean="0"/>
              <a:t>74</a:t>
            </a:r>
            <a:r>
              <a:rPr lang="ru-RU" sz="1400" dirty="0" smtClean="0"/>
              <a:t>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endParaRPr lang="ru-RU" sz="1400" dirty="0"/>
          </a:p>
          <a:p>
            <a:pPr lvl="0"/>
            <a:r>
              <a:rPr lang="ru-RU" sz="1400" dirty="0"/>
              <a:t>- </a:t>
            </a:r>
            <a:r>
              <a:rPr lang="ru-RU" sz="1400" b="1" dirty="0"/>
              <a:t>ИС</a:t>
            </a:r>
            <a:r>
              <a:rPr lang="ru-RU" sz="1400" dirty="0"/>
              <a:t> составляет 354 </a:t>
            </a:r>
            <a:r>
              <a:rPr lang="ru-RU" sz="1400" dirty="0" smtClean="0"/>
              <a:t>227 </a:t>
            </a:r>
            <a:r>
              <a:rPr lang="ru-RU" sz="1400" dirty="0"/>
              <a:t>руб., сумма налога – </a:t>
            </a:r>
            <a:r>
              <a:rPr lang="ru-RU" sz="1400" b="1" dirty="0" smtClean="0"/>
              <a:t>708 </a:t>
            </a:r>
            <a:r>
              <a:rPr lang="ru-RU" sz="1400" b="1" dirty="0"/>
              <a:t>руб. 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/>
              <a:t>(354 </a:t>
            </a:r>
            <a:r>
              <a:rPr lang="ru-RU" sz="1400" dirty="0" smtClean="0"/>
              <a:t>227 </a:t>
            </a:r>
            <a:r>
              <a:rPr lang="ru-RU" sz="1400" dirty="0"/>
              <a:t>руб.*0,31%)</a:t>
            </a:r>
          </a:p>
          <a:p>
            <a:pPr lvl="0" algn="just"/>
            <a:r>
              <a:rPr lang="ru-RU" sz="1400" b="1" dirty="0"/>
              <a:t>- КС</a:t>
            </a:r>
            <a:r>
              <a:rPr lang="ru-RU" sz="1400" dirty="0"/>
              <a:t> составляет 555 </a:t>
            </a:r>
            <a:r>
              <a:rPr lang="ru-RU" sz="1400" dirty="0" smtClean="0"/>
              <a:t>243 </a:t>
            </a:r>
            <a:r>
              <a:rPr lang="ru-RU" sz="1400" dirty="0"/>
              <a:t>руб., сумма налога – </a:t>
            </a:r>
            <a:r>
              <a:rPr lang="ru-RU" sz="1400" b="1" dirty="0" smtClean="0"/>
              <a:t>180 </a:t>
            </a:r>
            <a:r>
              <a:rPr lang="ru-RU" sz="1400" b="1" dirty="0"/>
              <a:t>руб.</a:t>
            </a:r>
          </a:p>
          <a:p>
            <a:pPr lvl="0" algn="just"/>
            <a:r>
              <a:rPr lang="ru-RU" sz="1400" dirty="0" smtClean="0"/>
              <a:t>((</a:t>
            </a:r>
            <a:r>
              <a:rPr lang="en-US" sz="1400" dirty="0"/>
              <a:t>555 </a:t>
            </a:r>
            <a:r>
              <a:rPr lang="en-US" sz="1400" dirty="0" smtClean="0"/>
              <a:t>243 </a:t>
            </a:r>
            <a:r>
              <a:rPr lang="ru-RU" sz="1400" dirty="0"/>
              <a:t>руб. /</a:t>
            </a:r>
            <a:r>
              <a:rPr lang="ru-RU" sz="1400" dirty="0" smtClean="0"/>
              <a:t>74</a:t>
            </a:r>
            <a:r>
              <a:rPr lang="en-US" sz="1400" dirty="0" smtClean="0"/>
              <a:t>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/>
              <a:t>)* (</a:t>
            </a:r>
            <a:r>
              <a:rPr lang="ru-RU" sz="1400" dirty="0" smtClean="0"/>
              <a:t>74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/>
              <a:t> – </a:t>
            </a:r>
            <a:r>
              <a:rPr lang="ru-RU" sz="1400" dirty="0" smtClean="0"/>
              <a:t>50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/>
              <a:t>)* 0,1%)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23200" y="2597591"/>
            <a:ext cx="4613861" cy="136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Радужная, 5, </a:t>
            </a:r>
            <a:r>
              <a:rPr lang="ru-RU" sz="1400" b="1" dirty="0" smtClean="0"/>
              <a:t>1</a:t>
            </a:r>
            <a:r>
              <a:rPr lang="ru-RU" sz="1400" dirty="0" smtClean="0"/>
              <a:t> - квартира </a:t>
            </a:r>
            <a:r>
              <a:rPr lang="ru-RU" sz="1400" b="1" dirty="0" smtClean="0"/>
              <a:t>142.5</a:t>
            </a:r>
            <a:r>
              <a:rPr lang="ru-RU" sz="1400" dirty="0" smtClean="0"/>
              <a:t>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endParaRPr lang="ru-RU" sz="1400" dirty="0"/>
          </a:p>
          <a:p>
            <a:pPr lvl="0"/>
            <a:r>
              <a:rPr lang="ru-RU" sz="1400" dirty="0" smtClean="0"/>
              <a:t>- </a:t>
            </a:r>
            <a:r>
              <a:rPr lang="ru-RU" sz="1400" b="1" dirty="0" smtClean="0"/>
              <a:t>ИС</a:t>
            </a:r>
            <a:r>
              <a:rPr lang="ru-RU" sz="1400" dirty="0" smtClean="0"/>
              <a:t> составляет </a:t>
            </a:r>
            <a:r>
              <a:rPr lang="ru-RU" sz="1400" dirty="0"/>
              <a:t>783 </a:t>
            </a:r>
            <a:r>
              <a:rPr lang="ru-RU" sz="1400" dirty="0" smtClean="0"/>
              <a:t>631 </a:t>
            </a:r>
            <a:r>
              <a:rPr lang="ru-RU" sz="1400" dirty="0"/>
              <a:t>руб., сумма налога </a:t>
            </a:r>
            <a:r>
              <a:rPr lang="ru-RU" sz="1400" dirty="0" smtClean="0"/>
              <a:t>– </a:t>
            </a:r>
            <a:r>
              <a:rPr lang="ru-RU" sz="1400" b="1" dirty="0"/>
              <a:t>2 </a:t>
            </a:r>
            <a:r>
              <a:rPr lang="ru-RU" sz="1400" b="1" dirty="0" smtClean="0"/>
              <a:t>429 </a:t>
            </a:r>
            <a:r>
              <a:rPr lang="ru-RU" sz="1400" b="1" dirty="0"/>
              <a:t>руб</a:t>
            </a:r>
            <a:r>
              <a:rPr lang="ru-RU" sz="1400" b="1" dirty="0" smtClean="0"/>
              <a:t>.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dirty="0"/>
              <a:t>(783 </a:t>
            </a:r>
            <a:r>
              <a:rPr lang="ru-RU" sz="1400" dirty="0" smtClean="0"/>
              <a:t>631 руб</a:t>
            </a:r>
            <a:r>
              <a:rPr lang="ru-RU" sz="1400" dirty="0"/>
              <a:t>.*</a:t>
            </a:r>
            <a:r>
              <a:rPr lang="ru-RU" sz="1400" dirty="0" smtClean="0"/>
              <a:t>0,31</a:t>
            </a:r>
            <a:r>
              <a:rPr lang="ru-RU" sz="1400" dirty="0"/>
              <a:t>%)</a:t>
            </a:r>
          </a:p>
          <a:p>
            <a:pPr lvl="0" algn="just"/>
            <a:r>
              <a:rPr lang="ru-RU" sz="1400" b="1" dirty="0" smtClean="0"/>
              <a:t>- КС</a:t>
            </a:r>
            <a:r>
              <a:rPr lang="ru-RU" sz="1400" dirty="0" smtClean="0"/>
              <a:t> </a:t>
            </a:r>
            <a:r>
              <a:rPr lang="ru-RU" sz="1400" dirty="0"/>
              <a:t>составляет 1 476 </a:t>
            </a:r>
            <a:r>
              <a:rPr lang="ru-RU" sz="1400" dirty="0" smtClean="0"/>
              <a:t>456 </a:t>
            </a:r>
            <a:r>
              <a:rPr lang="ru-RU" sz="1400" dirty="0"/>
              <a:t>руб., сумма налога </a:t>
            </a:r>
            <a:r>
              <a:rPr lang="ru-RU" sz="1400" dirty="0" smtClean="0"/>
              <a:t>– </a:t>
            </a:r>
            <a:r>
              <a:rPr lang="en-US" sz="1400" b="1" dirty="0"/>
              <a:t>1 </a:t>
            </a:r>
            <a:r>
              <a:rPr lang="en-US" sz="1400" b="1" dirty="0" smtClean="0"/>
              <a:t>269</a:t>
            </a:r>
            <a:r>
              <a:rPr lang="ru-RU" sz="1400" b="1" dirty="0" smtClean="0"/>
              <a:t> </a:t>
            </a:r>
            <a:r>
              <a:rPr lang="ru-RU" sz="1400" b="1" dirty="0"/>
              <a:t>руб</a:t>
            </a:r>
            <a:r>
              <a:rPr lang="ru-RU" sz="1400" b="1" dirty="0" smtClean="0"/>
              <a:t>.</a:t>
            </a:r>
          </a:p>
          <a:p>
            <a:pPr lvl="0" algn="just"/>
            <a:r>
              <a:rPr lang="ru-RU" sz="1400" dirty="0" smtClean="0"/>
              <a:t>((</a:t>
            </a:r>
            <a:r>
              <a:rPr lang="en-US" sz="1400" dirty="0"/>
              <a:t>1 476 </a:t>
            </a:r>
            <a:r>
              <a:rPr lang="en-US" sz="1400" dirty="0" smtClean="0"/>
              <a:t>456 </a:t>
            </a:r>
            <a:r>
              <a:rPr lang="ru-RU" sz="1400" dirty="0" smtClean="0"/>
              <a:t>руб</a:t>
            </a:r>
            <a:r>
              <a:rPr lang="ru-RU" sz="1400" dirty="0"/>
              <a:t>. /</a:t>
            </a:r>
            <a:r>
              <a:rPr lang="ru-RU" sz="1400" dirty="0" smtClean="0"/>
              <a:t>142.5</a:t>
            </a:r>
            <a:r>
              <a:rPr lang="en-US" sz="1400" dirty="0" smtClean="0"/>
              <a:t> </a:t>
            </a:r>
            <a:r>
              <a:rPr lang="ru-RU" sz="1400" dirty="0" smtClean="0"/>
              <a:t>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)* </a:t>
            </a:r>
            <a:r>
              <a:rPr lang="ru-RU" sz="1400" dirty="0"/>
              <a:t>(</a:t>
            </a:r>
            <a:r>
              <a:rPr lang="ru-RU" sz="1400" dirty="0" smtClean="0"/>
              <a:t>142.5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– </a:t>
            </a:r>
            <a:r>
              <a:rPr lang="ru-RU" sz="1400" dirty="0" smtClean="0"/>
              <a:t>20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)* </a:t>
            </a:r>
            <a:r>
              <a:rPr lang="ru-RU" sz="1400" dirty="0"/>
              <a:t>0,1%)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8000" y="5652839"/>
            <a:ext cx="4636436" cy="1490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/>
              <a:t>пгт. Оричи, ул. Юбилейная, 5, </a:t>
            </a:r>
            <a:r>
              <a:rPr lang="ru-RU" sz="1400" b="1" dirty="0" smtClean="0"/>
              <a:t>8 </a:t>
            </a:r>
            <a:r>
              <a:rPr lang="ru-RU" sz="1400" dirty="0" smtClean="0"/>
              <a:t>- квартира </a:t>
            </a:r>
            <a:r>
              <a:rPr lang="ru-RU" sz="1400" b="1" dirty="0" smtClean="0"/>
              <a:t>57.5</a:t>
            </a:r>
            <a:r>
              <a:rPr lang="ru-RU" sz="1400" dirty="0" smtClean="0"/>
              <a:t> м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:</a:t>
            </a:r>
          </a:p>
          <a:p>
            <a:pPr lvl="0" algn="just"/>
            <a:r>
              <a:rPr lang="ru-RU" sz="1400" b="1" dirty="0" smtClean="0"/>
              <a:t>- ИС</a:t>
            </a:r>
            <a:r>
              <a:rPr lang="ru-RU" sz="1400" dirty="0" smtClean="0"/>
              <a:t> составляет </a:t>
            </a:r>
            <a:r>
              <a:rPr lang="ru-RU" sz="1400" dirty="0"/>
              <a:t>401 </a:t>
            </a:r>
            <a:r>
              <a:rPr lang="ru-RU" sz="1400" dirty="0" smtClean="0"/>
              <a:t>240 </a:t>
            </a:r>
            <a:r>
              <a:rPr lang="ru-RU" sz="1400" dirty="0"/>
              <a:t>руб</a:t>
            </a:r>
            <a:r>
              <a:rPr lang="ru-RU" sz="1400" dirty="0" smtClean="0"/>
              <a:t>., сумма налога - </a:t>
            </a:r>
            <a:r>
              <a:rPr lang="ru-RU" sz="1400" b="1" dirty="0" smtClean="0"/>
              <a:t>802 </a:t>
            </a:r>
            <a:r>
              <a:rPr lang="ru-RU" sz="1400" b="1" dirty="0"/>
              <a:t>руб.</a:t>
            </a:r>
            <a:r>
              <a:rPr lang="ru-RU" sz="1400" dirty="0"/>
              <a:t> </a:t>
            </a:r>
            <a:endParaRPr lang="ru-RU" sz="1400" dirty="0" smtClean="0"/>
          </a:p>
          <a:p>
            <a:pPr lvl="0" algn="just"/>
            <a:r>
              <a:rPr lang="ru-RU" sz="1400" dirty="0"/>
              <a:t>(401 </a:t>
            </a:r>
            <a:r>
              <a:rPr lang="ru-RU" sz="1400" dirty="0" smtClean="0"/>
              <a:t>240 </a:t>
            </a:r>
            <a:r>
              <a:rPr lang="ru-RU" sz="1400" dirty="0"/>
              <a:t>руб.*</a:t>
            </a:r>
            <a:r>
              <a:rPr lang="ru-RU" sz="1400" dirty="0" smtClean="0"/>
              <a:t>0.2%)</a:t>
            </a:r>
            <a:endParaRPr lang="ru-RU" sz="1100" dirty="0"/>
          </a:p>
          <a:p>
            <a:pPr lvl="0" algn="just"/>
            <a:r>
              <a:rPr lang="ru-RU" sz="1400" b="1" dirty="0" smtClean="0"/>
              <a:t>- КС</a:t>
            </a:r>
            <a:r>
              <a:rPr lang="ru-RU" sz="1400" dirty="0" smtClean="0"/>
              <a:t> </a:t>
            </a:r>
            <a:r>
              <a:rPr lang="ru-RU" sz="1400" dirty="0"/>
              <a:t>составляет 1 161 </a:t>
            </a:r>
            <a:r>
              <a:rPr lang="ru-RU" sz="1400" dirty="0" smtClean="0"/>
              <a:t>460 </a:t>
            </a:r>
            <a:r>
              <a:rPr lang="ru-RU" sz="1400" dirty="0"/>
              <a:t>руб</a:t>
            </a:r>
            <a:r>
              <a:rPr lang="ru-RU" sz="1400" dirty="0" smtClean="0"/>
              <a:t>., </a:t>
            </a:r>
            <a:r>
              <a:rPr lang="ru-RU" sz="1400" dirty="0"/>
              <a:t>сумма налога </a:t>
            </a:r>
            <a:r>
              <a:rPr lang="ru-RU" sz="1400" dirty="0" smtClean="0"/>
              <a:t>- </a:t>
            </a:r>
            <a:r>
              <a:rPr lang="ru-RU" sz="1400" b="1" dirty="0" smtClean="0"/>
              <a:t>757 </a:t>
            </a:r>
            <a:r>
              <a:rPr lang="ru-RU" sz="1400" b="1" dirty="0"/>
              <a:t>руб. </a:t>
            </a:r>
            <a:endParaRPr lang="ru-RU" sz="1400" b="1" dirty="0" smtClean="0"/>
          </a:p>
          <a:p>
            <a:pPr lvl="0" algn="just"/>
            <a:r>
              <a:rPr lang="ru-RU" sz="1400" dirty="0"/>
              <a:t>((1 161 </a:t>
            </a:r>
            <a:r>
              <a:rPr lang="ru-RU" sz="1400" dirty="0" smtClean="0"/>
              <a:t>460 руб</a:t>
            </a:r>
            <a:r>
              <a:rPr lang="ru-RU" sz="1400" dirty="0"/>
              <a:t>. /</a:t>
            </a:r>
            <a:r>
              <a:rPr lang="ru-RU" sz="1400" dirty="0" smtClean="0"/>
              <a:t>57.5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) </a:t>
            </a:r>
            <a:r>
              <a:rPr lang="ru-RU" sz="1400" dirty="0"/>
              <a:t>* (</a:t>
            </a:r>
            <a:r>
              <a:rPr lang="ru-RU" sz="1400" dirty="0" smtClean="0"/>
              <a:t>57.5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– </a:t>
            </a:r>
            <a:r>
              <a:rPr lang="ru-RU" sz="1400" dirty="0" smtClean="0"/>
              <a:t>20 </a:t>
            </a:r>
            <a:r>
              <a:rPr lang="ru-RU" sz="1400" dirty="0"/>
              <a:t>м</a:t>
            </a:r>
            <a:r>
              <a:rPr lang="ru-RU" sz="1400" baseline="30000" dirty="0"/>
              <a:t>2</a:t>
            </a:r>
            <a:r>
              <a:rPr lang="ru-RU" sz="1400" dirty="0" smtClean="0"/>
              <a:t>) </a:t>
            </a:r>
            <a:r>
              <a:rPr lang="ru-RU" sz="1400" dirty="0"/>
              <a:t>* </a:t>
            </a:r>
            <a:r>
              <a:rPr lang="ru-RU" sz="1400" dirty="0" smtClean="0"/>
              <a:t>0.1%)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4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479184" y="396255"/>
            <a:ext cx="9936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 dirty="0" smtClean="0"/>
              <a:t>Примеры </a:t>
            </a:r>
            <a:r>
              <a:rPr lang="ru-RU" altLang="ru-RU" sz="2000" dirty="0"/>
              <a:t>расчета налога на имущество физических лиц исходя из кадастровой </a:t>
            </a:r>
            <a:r>
              <a:rPr lang="ru-RU" altLang="ru-RU" sz="2000" dirty="0" smtClean="0"/>
              <a:t>и инвентаризационной стоимостей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8000" y="980145"/>
            <a:ext cx="4636436" cy="1360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Дружбы, </a:t>
            </a:r>
            <a:r>
              <a:rPr lang="ru-RU" sz="1400" b="1" dirty="0" smtClean="0">
                <a:solidFill>
                  <a:prstClr val="black"/>
                </a:solidFill>
              </a:rPr>
              <a:t>17 – </a:t>
            </a:r>
            <a:r>
              <a:rPr lang="ru-RU" sz="1400" dirty="0" smtClean="0">
                <a:solidFill>
                  <a:prstClr val="black"/>
                </a:solidFill>
              </a:rPr>
              <a:t>жилой дом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57.4</a:t>
            </a:r>
            <a:r>
              <a:rPr lang="ru-RU" sz="1400" dirty="0" smtClean="0">
                <a:solidFill>
                  <a:prstClr val="black"/>
                </a:solidFill>
              </a:rPr>
              <a:t> м</a:t>
            </a:r>
            <a:r>
              <a:rPr lang="ru-RU" sz="1400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 </a:t>
            </a:r>
            <a:r>
              <a:rPr lang="ru-RU" sz="1400" dirty="0">
                <a:solidFill>
                  <a:prstClr val="black"/>
                </a:solidFill>
              </a:rPr>
              <a:t>295 </a:t>
            </a:r>
            <a:r>
              <a:rPr lang="ru-RU" sz="1400" dirty="0" smtClean="0">
                <a:solidFill>
                  <a:prstClr val="black"/>
                </a:solidFill>
              </a:rPr>
              <a:t>988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 smtClean="0">
                <a:solidFill>
                  <a:prstClr val="black"/>
                </a:solidFill>
              </a:rPr>
              <a:t>296 руб.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br>
              <a:rPr lang="ru-RU" sz="1400" dirty="0" smtClean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(295 </a:t>
            </a:r>
            <a:r>
              <a:rPr lang="ru-RU" sz="1400" dirty="0" smtClean="0">
                <a:solidFill>
                  <a:prstClr val="black"/>
                </a:solidFill>
              </a:rPr>
              <a:t>988 руб.*0.1 %)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 - </a:t>
            </a:r>
            <a:r>
              <a:rPr lang="ru-RU" sz="1400" b="1" dirty="0" smtClean="0">
                <a:solidFill>
                  <a:prstClr val="black"/>
                </a:solidFill>
              </a:rPr>
              <a:t>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составляет 383 </a:t>
            </a:r>
            <a:r>
              <a:rPr lang="ru-RU" sz="1400" dirty="0" smtClean="0">
                <a:solidFill>
                  <a:prstClr val="black"/>
                </a:solidFill>
              </a:rPr>
              <a:t>683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 smtClean="0">
                <a:solidFill>
                  <a:prstClr val="black"/>
                </a:solidFill>
              </a:rPr>
              <a:t>49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 </a:t>
            </a:r>
            <a:br>
              <a:rPr lang="ru-RU" sz="1400" b="1" dirty="0" smtClean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((383 </a:t>
            </a:r>
            <a:r>
              <a:rPr lang="ru-RU" sz="1400" dirty="0" smtClean="0">
                <a:solidFill>
                  <a:prstClr val="black"/>
                </a:solidFill>
              </a:rPr>
              <a:t>683 руб</a:t>
            </a:r>
            <a:r>
              <a:rPr lang="ru-RU" sz="1400" dirty="0">
                <a:solidFill>
                  <a:prstClr val="black"/>
                </a:solidFill>
              </a:rPr>
              <a:t>. /</a:t>
            </a:r>
            <a:r>
              <a:rPr lang="ru-RU" sz="1400" dirty="0" smtClean="0">
                <a:solidFill>
                  <a:prstClr val="black"/>
                </a:solidFill>
              </a:rPr>
              <a:t>57.4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dirty="0">
                <a:solidFill>
                  <a:prstClr val="black"/>
                </a:solidFill>
              </a:rPr>
              <a:t>* (</a:t>
            </a:r>
            <a:r>
              <a:rPr lang="ru-RU" sz="1400" dirty="0" smtClean="0">
                <a:solidFill>
                  <a:prstClr val="black"/>
                </a:solidFill>
              </a:rPr>
              <a:t>57.4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– </a:t>
            </a:r>
            <a:r>
              <a:rPr lang="ru-RU" sz="1400" dirty="0" smtClean="0">
                <a:solidFill>
                  <a:prstClr val="black"/>
                </a:solidFill>
              </a:rPr>
              <a:t>50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dirty="0">
                <a:solidFill>
                  <a:prstClr val="black"/>
                </a:solidFill>
              </a:rPr>
              <a:t>* </a:t>
            </a:r>
            <a:r>
              <a:rPr lang="ru-RU" sz="1400" dirty="0" smtClean="0">
                <a:solidFill>
                  <a:prstClr val="black"/>
                </a:solidFill>
              </a:rPr>
              <a:t>0.1</a:t>
            </a:r>
            <a:r>
              <a:rPr lang="ru-RU" sz="1400" dirty="0">
                <a:solidFill>
                  <a:prstClr val="black"/>
                </a:solidFill>
              </a:rPr>
              <a:t>%)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8000" y="2459240"/>
            <a:ext cx="4636800" cy="15374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пер. Вятский, </a:t>
            </a:r>
            <a:r>
              <a:rPr lang="ru-RU" sz="1400" b="1" dirty="0" smtClean="0">
                <a:solidFill>
                  <a:prstClr val="black"/>
                </a:solidFill>
              </a:rPr>
              <a:t>3 – </a:t>
            </a:r>
            <a:r>
              <a:rPr lang="ru-RU" sz="1400" dirty="0" smtClean="0">
                <a:solidFill>
                  <a:prstClr val="black"/>
                </a:solidFill>
              </a:rPr>
              <a:t>жилой дом</a:t>
            </a:r>
            <a:r>
              <a:rPr lang="ru-RU" sz="1400" b="1" dirty="0" smtClean="0">
                <a:solidFill>
                  <a:prstClr val="black"/>
                </a:solidFill>
              </a:rPr>
              <a:t> 124.7</a:t>
            </a:r>
            <a:r>
              <a:rPr lang="ru-RU" sz="1400" dirty="0" smtClean="0">
                <a:solidFill>
                  <a:prstClr val="black"/>
                </a:solidFill>
              </a:rPr>
              <a:t> м</a:t>
            </a:r>
            <a:r>
              <a:rPr lang="ru-RU" sz="1400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 </a:t>
            </a:r>
            <a:r>
              <a:rPr lang="ru-RU" sz="1400" dirty="0">
                <a:solidFill>
                  <a:prstClr val="black"/>
                </a:solidFill>
              </a:rPr>
              <a:t>885 </a:t>
            </a:r>
            <a:r>
              <a:rPr lang="ru-RU" sz="1400" dirty="0" smtClean="0">
                <a:solidFill>
                  <a:prstClr val="black"/>
                </a:solidFill>
              </a:rPr>
              <a:t>857 </a:t>
            </a:r>
            <a:r>
              <a:rPr lang="ru-RU" sz="1400" dirty="0">
                <a:solidFill>
                  <a:prstClr val="black"/>
                </a:solidFill>
              </a:rPr>
              <a:t>руб., </a:t>
            </a:r>
            <a:r>
              <a:rPr lang="ru-RU" sz="1400" dirty="0" smtClean="0">
                <a:solidFill>
                  <a:prstClr val="black"/>
                </a:solidFill>
              </a:rPr>
              <a:t>сумма налога </a:t>
            </a:r>
            <a:r>
              <a:rPr lang="en-US" sz="1400" dirty="0" smtClean="0">
                <a:solidFill>
                  <a:prstClr val="black"/>
                </a:solidFill>
              </a:rPr>
              <a:t>-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2 </a:t>
            </a:r>
            <a:r>
              <a:rPr lang="ru-RU" sz="1400" b="1" dirty="0" smtClean="0">
                <a:solidFill>
                  <a:prstClr val="black"/>
                </a:solidFill>
              </a:rPr>
              <a:t>746 </a:t>
            </a:r>
            <a:r>
              <a:rPr lang="ru-RU" sz="1400" b="1" dirty="0">
                <a:solidFill>
                  <a:prstClr val="black"/>
                </a:solidFill>
              </a:rPr>
              <a:t>руб.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/>
            </a:r>
            <a:br>
              <a:rPr lang="ru-RU" sz="1400" dirty="0" smtClean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(885 </a:t>
            </a:r>
            <a:r>
              <a:rPr lang="ru-RU" sz="1400" dirty="0" smtClean="0">
                <a:solidFill>
                  <a:prstClr val="black"/>
                </a:solidFill>
              </a:rPr>
              <a:t>857 </a:t>
            </a:r>
            <a:r>
              <a:rPr lang="ru-RU" sz="1400" dirty="0">
                <a:solidFill>
                  <a:prstClr val="black"/>
                </a:solidFill>
              </a:rPr>
              <a:t>руб.*</a:t>
            </a:r>
            <a:r>
              <a:rPr lang="ru-RU" sz="1400" dirty="0" smtClean="0">
                <a:solidFill>
                  <a:prstClr val="black"/>
                </a:solidFill>
              </a:rPr>
              <a:t>0.31 %)</a:t>
            </a:r>
            <a:endParaRPr lang="ru-RU" sz="1400" dirty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составляет 1 263 </a:t>
            </a:r>
            <a:r>
              <a:rPr lang="ru-RU" sz="1400" dirty="0" smtClean="0">
                <a:solidFill>
                  <a:prstClr val="black"/>
                </a:solidFill>
              </a:rPr>
              <a:t>085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en-US" sz="1400" dirty="0" smtClean="0">
                <a:solidFill>
                  <a:prstClr val="black"/>
                </a:solidFill>
              </a:rPr>
              <a:t>-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757 </a:t>
            </a:r>
            <a:r>
              <a:rPr lang="ru-RU" sz="1400" b="1" dirty="0">
                <a:solidFill>
                  <a:prstClr val="black"/>
                </a:solidFill>
              </a:rPr>
              <a:t>руб.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((1 263 </a:t>
            </a:r>
            <a:r>
              <a:rPr lang="ru-RU" sz="1400" dirty="0" smtClean="0">
                <a:solidFill>
                  <a:prstClr val="black"/>
                </a:solidFill>
              </a:rPr>
              <a:t>085 </a:t>
            </a:r>
            <a:r>
              <a:rPr lang="ru-RU" sz="1400" dirty="0">
                <a:solidFill>
                  <a:prstClr val="black"/>
                </a:solidFill>
              </a:rPr>
              <a:t>руб. /</a:t>
            </a:r>
            <a:r>
              <a:rPr lang="ru-RU" sz="1400" dirty="0" smtClean="0">
                <a:solidFill>
                  <a:prstClr val="black"/>
                </a:solidFill>
              </a:rPr>
              <a:t>124.7 м</a:t>
            </a:r>
            <a:r>
              <a:rPr lang="ru-RU" sz="1400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>
                <a:solidFill>
                  <a:prstClr val="black"/>
                </a:solidFill>
              </a:rPr>
              <a:t>)*(</a:t>
            </a:r>
            <a:r>
              <a:rPr lang="ru-RU" sz="1400" dirty="0" smtClean="0">
                <a:solidFill>
                  <a:prstClr val="black"/>
                </a:solidFill>
              </a:rPr>
              <a:t>124.7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– </a:t>
            </a:r>
            <a:r>
              <a:rPr lang="ru-RU" sz="1400" dirty="0" smtClean="0">
                <a:solidFill>
                  <a:prstClr val="black"/>
                </a:solidFill>
              </a:rPr>
              <a:t>50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)* 0.1</a:t>
            </a:r>
            <a:r>
              <a:rPr lang="ru-RU" sz="1400" dirty="0">
                <a:solidFill>
                  <a:prstClr val="black"/>
                </a:solidFill>
              </a:rPr>
              <a:t>%)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8000" y="4132657"/>
            <a:ext cx="4636436" cy="15201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70 лет Октября, </a:t>
            </a:r>
            <a:r>
              <a:rPr lang="ru-RU" sz="1400" b="1" dirty="0" smtClean="0">
                <a:solidFill>
                  <a:prstClr val="black"/>
                </a:solidFill>
              </a:rPr>
              <a:t>21</a:t>
            </a:r>
            <a:r>
              <a:rPr lang="ru-RU" sz="1400" dirty="0" smtClean="0">
                <a:solidFill>
                  <a:prstClr val="black"/>
                </a:solidFill>
              </a:rPr>
              <a:t> – жилой дом </a:t>
            </a:r>
            <a:r>
              <a:rPr lang="ru-RU" sz="1400" b="1" dirty="0" smtClean="0">
                <a:solidFill>
                  <a:prstClr val="black"/>
                </a:solidFill>
              </a:rPr>
              <a:t>67.3</a:t>
            </a:r>
            <a:r>
              <a:rPr lang="ru-RU" sz="1400" dirty="0" smtClean="0">
                <a:solidFill>
                  <a:prstClr val="black"/>
                </a:solidFill>
              </a:rPr>
              <a:t> м</a:t>
            </a:r>
            <a:r>
              <a:rPr lang="ru-RU" sz="1400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 </a:t>
            </a:r>
            <a:r>
              <a:rPr lang="ru-RU" sz="1400" dirty="0">
                <a:solidFill>
                  <a:prstClr val="black"/>
                </a:solidFill>
              </a:rPr>
              <a:t>248 </a:t>
            </a:r>
            <a:r>
              <a:rPr lang="ru-RU" sz="1400" dirty="0" smtClean="0">
                <a:solidFill>
                  <a:prstClr val="black"/>
                </a:solidFill>
              </a:rPr>
              <a:t>662 </a:t>
            </a:r>
            <a:r>
              <a:rPr lang="ru-RU" sz="1400" dirty="0">
                <a:solidFill>
                  <a:prstClr val="black"/>
                </a:solidFill>
              </a:rPr>
              <a:t>руб</a:t>
            </a:r>
            <a:r>
              <a:rPr lang="ru-RU" sz="1400" dirty="0" smtClean="0">
                <a:solidFill>
                  <a:prstClr val="black"/>
                </a:solidFill>
              </a:rPr>
              <a:t>., сумма налога - </a:t>
            </a:r>
            <a:r>
              <a:rPr lang="ru-RU" sz="1400" b="1" dirty="0" smtClean="0">
                <a:solidFill>
                  <a:prstClr val="black"/>
                </a:solidFill>
              </a:rPr>
              <a:t>249 </a:t>
            </a:r>
            <a:r>
              <a:rPr lang="ru-RU" sz="1400" b="1" dirty="0">
                <a:solidFill>
                  <a:prstClr val="black"/>
                </a:solidFill>
              </a:rPr>
              <a:t>руб.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endParaRPr lang="ru-RU" sz="1400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(248 </a:t>
            </a:r>
            <a:r>
              <a:rPr lang="ru-RU" sz="1400" dirty="0" smtClean="0">
                <a:solidFill>
                  <a:prstClr val="black"/>
                </a:solidFill>
              </a:rPr>
              <a:t>662 </a:t>
            </a:r>
            <a:r>
              <a:rPr lang="ru-RU" sz="1400" dirty="0">
                <a:solidFill>
                  <a:prstClr val="black"/>
                </a:solidFill>
              </a:rPr>
              <a:t>руб.*</a:t>
            </a:r>
            <a:r>
              <a:rPr lang="ru-RU" sz="1400" dirty="0" smtClean="0">
                <a:solidFill>
                  <a:prstClr val="black"/>
                </a:solidFill>
              </a:rPr>
              <a:t>0.1%)</a:t>
            </a:r>
            <a:endParaRPr lang="ru-RU" sz="1100" dirty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составляет 714 </a:t>
            </a:r>
            <a:r>
              <a:rPr lang="ru-RU" sz="1400" dirty="0" smtClean="0">
                <a:solidFill>
                  <a:prstClr val="black"/>
                </a:solidFill>
              </a:rPr>
              <a:t>293 </a:t>
            </a:r>
            <a:r>
              <a:rPr lang="ru-RU" sz="1400" dirty="0">
                <a:solidFill>
                  <a:prstClr val="black"/>
                </a:solidFill>
              </a:rPr>
              <a:t>руб</a:t>
            </a:r>
            <a:r>
              <a:rPr lang="ru-RU" sz="1400" dirty="0" smtClean="0">
                <a:solidFill>
                  <a:prstClr val="black"/>
                </a:solidFill>
              </a:rPr>
              <a:t>., </a:t>
            </a:r>
            <a:r>
              <a:rPr lang="ru-RU" sz="1400" dirty="0">
                <a:solidFill>
                  <a:prstClr val="black"/>
                </a:solidFill>
              </a:rPr>
              <a:t>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184 </a:t>
            </a:r>
            <a:r>
              <a:rPr lang="ru-RU" sz="1400" b="1" dirty="0">
                <a:solidFill>
                  <a:prstClr val="black"/>
                </a:solidFill>
              </a:rPr>
              <a:t>руб.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((714 </a:t>
            </a:r>
            <a:r>
              <a:rPr lang="ru-RU" sz="1400" dirty="0" smtClean="0">
                <a:solidFill>
                  <a:prstClr val="black"/>
                </a:solidFill>
              </a:rPr>
              <a:t>293 руб</a:t>
            </a:r>
            <a:r>
              <a:rPr lang="ru-RU" sz="1400" dirty="0">
                <a:solidFill>
                  <a:prstClr val="black"/>
                </a:solidFill>
              </a:rPr>
              <a:t>. </a:t>
            </a:r>
            <a:r>
              <a:rPr lang="ru-RU" sz="1400" dirty="0" smtClean="0">
                <a:solidFill>
                  <a:prstClr val="black"/>
                </a:solidFill>
              </a:rPr>
              <a:t>/67.3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dirty="0">
                <a:solidFill>
                  <a:prstClr val="black"/>
                </a:solidFill>
              </a:rPr>
              <a:t>* </a:t>
            </a:r>
            <a:r>
              <a:rPr lang="ru-RU" sz="1400" dirty="0" smtClean="0">
                <a:solidFill>
                  <a:prstClr val="black"/>
                </a:solidFill>
              </a:rPr>
              <a:t>(67.3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– </a:t>
            </a:r>
            <a:r>
              <a:rPr lang="ru-RU" sz="1400" dirty="0" smtClean="0">
                <a:solidFill>
                  <a:prstClr val="black"/>
                </a:solidFill>
              </a:rPr>
              <a:t>50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dirty="0">
                <a:solidFill>
                  <a:prstClr val="black"/>
                </a:solidFill>
              </a:rPr>
              <a:t>* </a:t>
            </a:r>
            <a:r>
              <a:rPr lang="ru-RU" sz="1400" dirty="0" smtClean="0">
                <a:solidFill>
                  <a:prstClr val="black"/>
                </a:solidFill>
              </a:rPr>
              <a:t>0.1%)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2273" y="4068663"/>
            <a:ext cx="4636436" cy="15174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Комсомольская,  </a:t>
            </a:r>
            <a:r>
              <a:rPr lang="ru-RU" sz="1400" b="1" dirty="0" smtClean="0">
                <a:solidFill>
                  <a:prstClr val="black"/>
                </a:solidFill>
              </a:rPr>
              <a:t>42/К 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- здание/строение</a:t>
            </a:r>
            <a:r>
              <a:rPr lang="ru-RU" sz="1400" b="1" dirty="0" smtClean="0">
                <a:solidFill>
                  <a:prstClr val="black"/>
                </a:solidFill>
              </a:rPr>
              <a:t> 261.4</a:t>
            </a:r>
            <a:r>
              <a:rPr lang="ru-RU" sz="1400" dirty="0" smtClean="0">
                <a:solidFill>
                  <a:prstClr val="black"/>
                </a:solidFill>
              </a:rPr>
              <a:t> м</a:t>
            </a:r>
            <a:r>
              <a:rPr lang="ru-RU" sz="1400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 </a:t>
            </a:r>
            <a:r>
              <a:rPr lang="ru-RU" sz="1400" dirty="0">
                <a:solidFill>
                  <a:prstClr val="black"/>
                </a:solidFill>
              </a:rPr>
              <a:t>488 </a:t>
            </a:r>
            <a:r>
              <a:rPr lang="ru-RU" sz="1400" dirty="0" smtClean="0">
                <a:solidFill>
                  <a:prstClr val="black"/>
                </a:solidFill>
              </a:rPr>
              <a:t>460 руб., сумма налога – </a:t>
            </a:r>
            <a:r>
              <a:rPr lang="ru-RU" sz="1400" b="1" dirty="0">
                <a:solidFill>
                  <a:prstClr val="black"/>
                </a:solidFill>
              </a:rPr>
              <a:t>1 </a:t>
            </a:r>
            <a:r>
              <a:rPr lang="ru-RU" sz="1400" b="1" dirty="0" smtClean="0">
                <a:solidFill>
                  <a:prstClr val="black"/>
                </a:solidFill>
              </a:rPr>
              <a:t>514 руб.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(488 </a:t>
            </a:r>
            <a:r>
              <a:rPr lang="ru-RU" sz="1400" dirty="0" smtClean="0">
                <a:solidFill>
                  <a:prstClr val="black"/>
                </a:solidFill>
              </a:rPr>
              <a:t>460 руб.*0.31 %)</a:t>
            </a: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КС </a:t>
            </a:r>
            <a:r>
              <a:rPr lang="ru-RU" sz="1400" dirty="0" smtClean="0">
                <a:solidFill>
                  <a:prstClr val="black"/>
                </a:solidFill>
              </a:rPr>
              <a:t>составляет </a:t>
            </a:r>
            <a:r>
              <a:rPr lang="ru-RU" sz="1400" dirty="0">
                <a:solidFill>
                  <a:prstClr val="black"/>
                </a:solidFill>
              </a:rPr>
              <a:t>2 472 </a:t>
            </a:r>
            <a:r>
              <a:rPr lang="ru-RU" sz="1400" dirty="0" smtClean="0">
                <a:solidFill>
                  <a:prstClr val="black"/>
                </a:solidFill>
              </a:rPr>
              <a:t>695 руб.,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>сумма налога – </a:t>
            </a:r>
            <a:r>
              <a:rPr lang="ru-RU" sz="1400" b="1" dirty="0">
                <a:solidFill>
                  <a:prstClr val="black"/>
                </a:solidFill>
              </a:rPr>
              <a:t>12 </a:t>
            </a:r>
            <a:r>
              <a:rPr lang="ru-RU" sz="1400" b="1" dirty="0" smtClean="0">
                <a:solidFill>
                  <a:prstClr val="black"/>
                </a:solidFill>
              </a:rPr>
              <a:t>363 руб.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(2 472 </a:t>
            </a:r>
            <a:r>
              <a:rPr lang="ru-RU" sz="1400" dirty="0" smtClean="0">
                <a:solidFill>
                  <a:prstClr val="black"/>
                </a:solidFill>
              </a:rPr>
              <a:t>695 руб. * 0.5 %)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22273" y="985967"/>
            <a:ext cx="4613861" cy="14730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Кооперативная, </a:t>
            </a:r>
            <a:r>
              <a:rPr lang="ru-RU" sz="1400" b="1" dirty="0" smtClean="0">
                <a:solidFill>
                  <a:prstClr val="black"/>
                </a:solidFill>
              </a:rPr>
              <a:t>11</a:t>
            </a:r>
            <a:r>
              <a:rPr lang="ru-RU" sz="1400" dirty="0" smtClean="0">
                <a:solidFill>
                  <a:prstClr val="black"/>
                </a:solidFill>
              </a:rPr>
              <a:t> - строение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22.3</a:t>
            </a:r>
            <a:r>
              <a:rPr lang="ru-RU" sz="1400" dirty="0" smtClean="0">
                <a:solidFill>
                  <a:prstClr val="black"/>
                </a:solidFill>
              </a:rPr>
              <a:t> м</a:t>
            </a:r>
            <a:r>
              <a:rPr lang="ru-RU" sz="1400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: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206 </a:t>
            </a:r>
            <a:r>
              <a:rPr lang="ru-RU" sz="1400" dirty="0" smtClean="0">
                <a:solidFill>
                  <a:prstClr val="black"/>
                </a:solidFill>
              </a:rPr>
              <a:t>716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 smtClean="0">
                <a:solidFill>
                  <a:prstClr val="black"/>
                </a:solidFill>
              </a:rPr>
              <a:t>207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</a:t>
            </a:r>
            <a:br>
              <a:rPr lang="ru-RU" sz="1400" b="1" dirty="0" smtClean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(206 </a:t>
            </a:r>
            <a:r>
              <a:rPr lang="ru-RU" sz="1400" dirty="0" smtClean="0">
                <a:solidFill>
                  <a:prstClr val="black"/>
                </a:solidFill>
              </a:rPr>
              <a:t>716 </a:t>
            </a:r>
            <a:r>
              <a:rPr lang="ru-RU" sz="1400" dirty="0">
                <a:solidFill>
                  <a:prstClr val="black"/>
                </a:solidFill>
              </a:rPr>
              <a:t>руб.*</a:t>
            </a:r>
            <a:r>
              <a:rPr lang="ru-RU" sz="1400" dirty="0" smtClean="0">
                <a:solidFill>
                  <a:prstClr val="black"/>
                </a:solidFill>
              </a:rPr>
              <a:t>0.1%)</a:t>
            </a:r>
            <a:endParaRPr lang="ru-RU" sz="1400" dirty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составляет 473 </a:t>
            </a:r>
            <a:r>
              <a:rPr lang="ru-RU" sz="1400" dirty="0" smtClean="0">
                <a:solidFill>
                  <a:prstClr val="black"/>
                </a:solidFill>
              </a:rPr>
              <a:t>862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>
                <a:solidFill>
                  <a:prstClr val="black"/>
                </a:solidFill>
              </a:rPr>
              <a:t>2 </a:t>
            </a:r>
            <a:r>
              <a:rPr lang="ru-RU" sz="1400" b="1" dirty="0" smtClean="0">
                <a:solidFill>
                  <a:prstClr val="black"/>
                </a:solidFill>
              </a:rPr>
              <a:t>369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(473 </a:t>
            </a:r>
            <a:r>
              <a:rPr lang="ru-RU" sz="1400" dirty="0" smtClean="0">
                <a:solidFill>
                  <a:prstClr val="black"/>
                </a:solidFill>
              </a:rPr>
              <a:t>862 </a:t>
            </a:r>
            <a:r>
              <a:rPr lang="ru-RU" sz="1400" dirty="0">
                <a:solidFill>
                  <a:prstClr val="black"/>
                </a:solidFill>
              </a:rPr>
              <a:t>руб. * 0.5 %)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21322" y="5724847"/>
            <a:ext cx="4636436" cy="1425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Заводская, </a:t>
            </a:r>
            <a:r>
              <a:rPr lang="ru-RU" sz="1400" b="1" dirty="0" smtClean="0">
                <a:solidFill>
                  <a:prstClr val="black"/>
                </a:solidFill>
              </a:rPr>
              <a:t>7 </a:t>
            </a:r>
            <a:r>
              <a:rPr lang="ru-RU" sz="1400" dirty="0" smtClean="0">
                <a:solidFill>
                  <a:prstClr val="black"/>
                </a:solidFill>
              </a:rPr>
              <a:t>– здание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319.2 м</a:t>
            </a:r>
            <a:r>
              <a:rPr lang="ru-RU" sz="1400" b="1" baseline="30000" dirty="0" smtClean="0">
                <a:solidFill>
                  <a:prstClr val="black"/>
                </a:solidFill>
              </a:rPr>
              <a:t>2</a:t>
            </a:r>
            <a:r>
              <a:rPr lang="ru-RU" sz="1400" b="1" dirty="0" smtClean="0">
                <a:solidFill>
                  <a:prstClr val="black"/>
                </a:solidFill>
              </a:rPr>
              <a:t>:</a:t>
            </a:r>
            <a:endParaRPr lang="ru-RU" sz="1400" b="1" dirty="0">
              <a:solidFill>
                <a:prstClr val="black"/>
              </a:solidFill>
            </a:endParaRPr>
          </a:p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859 </a:t>
            </a:r>
            <a:r>
              <a:rPr lang="ru-RU" sz="1400" dirty="0" smtClean="0">
                <a:solidFill>
                  <a:prstClr val="black"/>
                </a:solidFill>
              </a:rPr>
              <a:t>419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>
                <a:solidFill>
                  <a:prstClr val="black"/>
                </a:solidFill>
              </a:rPr>
              <a:t>2 </a:t>
            </a:r>
            <a:r>
              <a:rPr lang="ru-RU" sz="1400" b="1" dirty="0" smtClean="0">
                <a:solidFill>
                  <a:prstClr val="black"/>
                </a:solidFill>
              </a:rPr>
              <a:t>664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 </a:t>
            </a:r>
            <a:r>
              <a:rPr lang="en-US" sz="1400" b="1" dirty="0" smtClean="0">
                <a:solidFill>
                  <a:prstClr val="black"/>
                </a:solidFill>
              </a:rPr>
              <a:t/>
            </a:r>
            <a:br>
              <a:rPr lang="en-US" sz="1400" b="1" dirty="0" smtClean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(859 </a:t>
            </a:r>
            <a:r>
              <a:rPr lang="ru-RU" sz="1400" dirty="0" smtClean="0">
                <a:solidFill>
                  <a:prstClr val="black"/>
                </a:solidFill>
              </a:rPr>
              <a:t>419 руб. *31%)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-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1 987 </a:t>
            </a:r>
            <a:r>
              <a:rPr lang="ru-RU" sz="1400" dirty="0" smtClean="0">
                <a:solidFill>
                  <a:prstClr val="black"/>
                </a:solidFill>
              </a:rPr>
              <a:t>556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smtClean="0">
                <a:solidFill>
                  <a:prstClr val="black"/>
                </a:solidFill>
              </a:rPr>
              <a:t>- </a:t>
            </a:r>
            <a:r>
              <a:rPr lang="ru-RU" sz="1400" b="1">
                <a:solidFill>
                  <a:prstClr val="black"/>
                </a:solidFill>
              </a:rPr>
              <a:t>9 </a:t>
            </a:r>
            <a:r>
              <a:rPr lang="ru-RU" sz="1400" b="1" smtClean="0">
                <a:solidFill>
                  <a:prstClr val="black"/>
                </a:solidFill>
              </a:rPr>
              <a:t>938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(1 987 </a:t>
            </a:r>
            <a:r>
              <a:rPr lang="ru-RU" sz="1400" dirty="0" smtClean="0">
                <a:solidFill>
                  <a:prstClr val="black"/>
                </a:solidFill>
              </a:rPr>
              <a:t>556 </a:t>
            </a:r>
            <a:r>
              <a:rPr lang="ru-RU" sz="1400" dirty="0">
                <a:solidFill>
                  <a:prstClr val="black"/>
                </a:solidFill>
              </a:rPr>
              <a:t>руб. </a:t>
            </a:r>
            <a:r>
              <a:rPr lang="ru-RU" sz="1400" dirty="0" smtClean="0">
                <a:solidFill>
                  <a:prstClr val="black"/>
                </a:solidFill>
              </a:rPr>
              <a:t>* 0.5%)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23200" y="2556495"/>
            <a:ext cx="4613861" cy="136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Комсомольская, </a:t>
            </a:r>
            <a:r>
              <a:rPr lang="ru-RU" sz="1400" b="1" dirty="0" smtClean="0">
                <a:solidFill>
                  <a:prstClr val="black"/>
                </a:solidFill>
              </a:rPr>
              <a:t>53/Ж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- </a:t>
            </a:r>
            <a:r>
              <a:rPr lang="ru-RU" sz="1400" dirty="0" smtClean="0">
                <a:solidFill>
                  <a:prstClr val="black"/>
                </a:solidFill>
              </a:rPr>
              <a:t>здание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59.7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 </a:t>
            </a:r>
            <a:r>
              <a:rPr lang="ru-RU" sz="1400" dirty="0">
                <a:solidFill>
                  <a:prstClr val="black"/>
                </a:solidFill>
              </a:rPr>
              <a:t>630 </a:t>
            </a:r>
            <a:r>
              <a:rPr lang="ru-RU" sz="1400" dirty="0" smtClean="0">
                <a:solidFill>
                  <a:prstClr val="black"/>
                </a:solidFill>
              </a:rPr>
              <a:t>555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>
                <a:solidFill>
                  <a:prstClr val="black"/>
                </a:solidFill>
              </a:rPr>
              <a:t>1 </a:t>
            </a:r>
            <a:r>
              <a:rPr lang="ru-RU" sz="1400" b="1" dirty="0" smtClean="0">
                <a:solidFill>
                  <a:prstClr val="black"/>
                </a:solidFill>
              </a:rPr>
              <a:t>955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 </a:t>
            </a:r>
            <a:r>
              <a:rPr lang="en-US" sz="1400" b="1" dirty="0" smtClean="0">
                <a:solidFill>
                  <a:prstClr val="black"/>
                </a:solidFill>
              </a:rPr>
              <a:t/>
            </a:r>
            <a:br>
              <a:rPr lang="en-US" sz="1400" b="1" dirty="0" smtClean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(630 </a:t>
            </a:r>
            <a:r>
              <a:rPr lang="ru-RU" sz="1400" dirty="0" smtClean="0">
                <a:solidFill>
                  <a:prstClr val="black"/>
                </a:solidFill>
              </a:rPr>
              <a:t>555 руб</a:t>
            </a:r>
            <a:r>
              <a:rPr lang="ru-RU" sz="1400" dirty="0">
                <a:solidFill>
                  <a:prstClr val="black"/>
                </a:solidFill>
              </a:rPr>
              <a:t>.*</a:t>
            </a:r>
            <a:r>
              <a:rPr lang="ru-RU" sz="1400" dirty="0" smtClean="0">
                <a:solidFill>
                  <a:prstClr val="black"/>
                </a:solidFill>
              </a:rPr>
              <a:t>0.31%)</a:t>
            </a:r>
            <a:endParaRPr lang="ru-RU" sz="1400" dirty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составляет 583 </a:t>
            </a:r>
            <a:r>
              <a:rPr lang="ru-RU" sz="1400" dirty="0" smtClean="0">
                <a:solidFill>
                  <a:prstClr val="black"/>
                </a:solidFill>
              </a:rPr>
              <a:t>979 </a:t>
            </a:r>
            <a:r>
              <a:rPr lang="ru-RU" sz="1400" dirty="0">
                <a:solidFill>
                  <a:prstClr val="black"/>
                </a:solidFill>
              </a:rPr>
              <a:t>руб., 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– </a:t>
            </a:r>
            <a:r>
              <a:rPr lang="ru-RU" sz="1400" b="1" dirty="0" smtClean="0">
                <a:solidFill>
                  <a:prstClr val="black"/>
                </a:solidFill>
              </a:rPr>
              <a:t>2 920 </a:t>
            </a:r>
            <a:r>
              <a:rPr lang="ru-RU" sz="1400" b="1" dirty="0">
                <a:solidFill>
                  <a:prstClr val="black"/>
                </a:solidFill>
              </a:rPr>
              <a:t>руб</a:t>
            </a:r>
            <a:r>
              <a:rPr lang="ru-RU" sz="1400" b="1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(583 </a:t>
            </a:r>
            <a:r>
              <a:rPr lang="ru-RU" sz="1400" dirty="0" smtClean="0">
                <a:solidFill>
                  <a:prstClr val="black"/>
                </a:solidFill>
              </a:rPr>
              <a:t>979 </a:t>
            </a:r>
            <a:r>
              <a:rPr lang="ru-RU" sz="1400" dirty="0">
                <a:solidFill>
                  <a:prstClr val="black"/>
                </a:solidFill>
              </a:rPr>
              <a:t>руб. * 0.5 %)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8000" y="5796605"/>
            <a:ext cx="4636436" cy="1354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пгт. Оричи, ул. Новоселов, </a:t>
            </a:r>
            <a:r>
              <a:rPr lang="ru-RU" sz="1400" b="1" dirty="0" smtClean="0">
                <a:solidFill>
                  <a:prstClr val="black"/>
                </a:solidFill>
              </a:rPr>
              <a:t>7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>– жилой дом </a:t>
            </a:r>
            <a:r>
              <a:rPr lang="ru-RU" sz="1400" b="1" dirty="0" smtClean="0">
                <a:solidFill>
                  <a:prstClr val="black"/>
                </a:solidFill>
              </a:rPr>
              <a:t>97.3 м</a:t>
            </a:r>
            <a:r>
              <a:rPr lang="ru-RU" sz="1400" b="1" baseline="30000" dirty="0" smtClean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ИС</a:t>
            </a:r>
            <a:r>
              <a:rPr lang="ru-RU" sz="1400" dirty="0" smtClean="0">
                <a:solidFill>
                  <a:prstClr val="black"/>
                </a:solidFill>
              </a:rPr>
              <a:t> составляет </a:t>
            </a:r>
            <a:r>
              <a:rPr lang="ru-RU" sz="1400" dirty="0">
                <a:solidFill>
                  <a:prstClr val="black"/>
                </a:solidFill>
              </a:rPr>
              <a:t>532 </a:t>
            </a:r>
            <a:r>
              <a:rPr lang="ru-RU" sz="1400" dirty="0" smtClean="0">
                <a:solidFill>
                  <a:prstClr val="black"/>
                </a:solidFill>
              </a:rPr>
              <a:t>871 </a:t>
            </a:r>
            <a:r>
              <a:rPr lang="ru-RU" sz="1400" dirty="0">
                <a:solidFill>
                  <a:prstClr val="black"/>
                </a:solidFill>
              </a:rPr>
              <a:t>руб</a:t>
            </a:r>
            <a:r>
              <a:rPr lang="ru-RU" sz="1400" dirty="0" smtClean="0">
                <a:solidFill>
                  <a:prstClr val="black"/>
                </a:solidFill>
              </a:rPr>
              <a:t>., сумма налога - </a:t>
            </a:r>
            <a:r>
              <a:rPr lang="ru-RU" sz="1400" b="1" dirty="0">
                <a:solidFill>
                  <a:prstClr val="black"/>
                </a:solidFill>
              </a:rPr>
              <a:t>1 </a:t>
            </a:r>
            <a:r>
              <a:rPr lang="ru-RU" sz="1400" b="1" dirty="0" smtClean="0">
                <a:solidFill>
                  <a:prstClr val="black"/>
                </a:solidFill>
              </a:rPr>
              <a:t>652 </a:t>
            </a:r>
            <a:r>
              <a:rPr lang="ru-RU" sz="1400" b="1" dirty="0">
                <a:solidFill>
                  <a:prstClr val="black"/>
                </a:solidFill>
              </a:rPr>
              <a:t>руб.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endParaRPr lang="ru-RU" sz="1400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(532 </a:t>
            </a:r>
            <a:r>
              <a:rPr lang="ru-RU" sz="1400" dirty="0" smtClean="0">
                <a:solidFill>
                  <a:prstClr val="black"/>
                </a:solidFill>
              </a:rPr>
              <a:t>871 руб</a:t>
            </a:r>
            <a:r>
              <a:rPr lang="ru-RU" sz="1400" dirty="0">
                <a:solidFill>
                  <a:prstClr val="black"/>
                </a:solidFill>
              </a:rPr>
              <a:t>.*</a:t>
            </a:r>
            <a:r>
              <a:rPr lang="ru-RU" sz="1400" dirty="0" smtClean="0">
                <a:solidFill>
                  <a:prstClr val="black"/>
                </a:solidFill>
              </a:rPr>
              <a:t>0.31%)</a:t>
            </a:r>
            <a:endParaRPr lang="ru-RU" sz="1100" dirty="0">
              <a:solidFill>
                <a:prstClr val="black"/>
              </a:solidFill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</a:rPr>
              <a:t>- КС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составляет 799 </a:t>
            </a:r>
            <a:r>
              <a:rPr lang="ru-RU" sz="1400" dirty="0" smtClean="0">
                <a:solidFill>
                  <a:prstClr val="black"/>
                </a:solidFill>
              </a:rPr>
              <a:t>616 </a:t>
            </a:r>
            <a:r>
              <a:rPr lang="ru-RU" sz="1400" dirty="0">
                <a:solidFill>
                  <a:prstClr val="black"/>
                </a:solidFill>
              </a:rPr>
              <a:t>руб</a:t>
            </a:r>
            <a:r>
              <a:rPr lang="ru-RU" sz="1400" dirty="0" smtClean="0">
                <a:solidFill>
                  <a:prstClr val="black"/>
                </a:solidFill>
              </a:rPr>
              <a:t>., </a:t>
            </a:r>
            <a:r>
              <a:rPr lang="ru-RU" sz="1400" dirty="0">
                <a:solidFill>
                  <a:prstClr val="black"/>
                </a:solidFill>
              </a:rPr>
              <a:t>сумма налога </a:t>
            </a:r>
            <a:r>
              <a:rPr lang="ru-RU" sz="1400" dirty="0" smtClean="0">
                <a:solidFill>
                  <a:prstClr val="black"/>
                </a:solidFill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</a:rPr>
              <a:t>389 </a:t>
            </a:r>
            <a:r>
              <a:rPr lang="ru-RU" sz="1400" b="1" dirty="0">
                <a:solidFill>
                  <a:prstClr val="black"/>
                </a:solidFill>
              </a:rPr>
              <a:t>руб.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</a:rPr>
              <a:t>((799 </a:t>
            </a:r>
            <a:r>
              <a:rPr lang="ru-RU" sz="1400" dirty="0" smtClean="0">
                <a:solidFill>
                  <a:prstClr val="black"/>
                </a:solidFill>
              </a:rPr>
              <a:t>616 руб</a:t>
            </a:r>
            <a:r>
              <a:rPr lang="ru-RU" sz="1400" dirty="0">
                <a:solidFill>
                  <a:prstClr val="black"/>
                </a:solidFill>
              </a:rPr>
              <a:t>. </a:t>
            </a:r>
            <a:r>
              <a:rPr lang="ru-RU" sz="1400" dirty="0" smtClean="0">
                <a:solidFill>
                  <a:prstClr val="black"/>
                </a:solidFill>
              </a:rPr>
              <a:t>/97.3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dirty="0">
                <a:solidFill>
                  <a:prstClr val="black"/>
                </a:solidFill>
              </a:rPr>
              <a:t>* </a:t>
            </a:r>
            <a:r>
              <a:rPr lang="ru-RU" sz="1400" dirty="0" smtClean="0">
                <a:solidFill>
                  <a:prstClr val="black"/>
                </a:solidFill>
              </a:rPr>
              <a:t>(97.3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– </a:t>
            </a:r>
            <a:r>
              <a:rPr lang="ru-RU" sz="1400" dirty="0" smtClean="0">
                <a:solidFill>
                  <a:prstClr val="black"/>
                </a:solidFill>
              </a:rPr>
              <a:t>50 </a:t>
            </a:r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baseline="30000" dirty="0">
                <a:solidFill>
                  <a:prstClr val="black"/>
                </a:solidFill>
              </a:rPr>
              <a:t>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dirty="0">
                <a:solidFill>
                  <a:prstClr val="black"/>
                </a:solidFill>
              </a:rPr>
              <a:t>* </a:t>
            </a:r>
            <a:r>
              <a:rPr lang="ru-RU" sz="1400" dirty="0" smtClean="0">
                <a:solidFill>
                  <a:prstClr val="black"/>
                </a:solidFill>
              </a:rPr>
              <a:t>0.1%)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6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479184" y="324247"/>
            <a:ext cx="99360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 dirty="0" smtClean="0"/>
              <a:t>Прогнозный расчет налога на имущество физических лиц от КС по пгт. Оричи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654300"/>
              </p:ext>
            </p:extLst>
          </p:nvPr>
        </p:nvGraphicFramePr>
        <p:xfrm>
          <a:off x="1530700" y="972319"/>
          <a:ext cx="7632000" cy="623371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448000"/>
                <a:gridCol w="1728000"/>
                <a:gridCol w="1728000"/>
                <a:gridCol w="1728000"/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Сумма налога по кадастровой стоимости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 условии применения ставки 0,1%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 условии применения ставки 0,2%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 условии применения ставки 0,3%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1-й налоговый период всего без учета льготы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1 580 710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2 247 731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2 724 593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marL="0" algn="l" defTabSz="104305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 учетом льгот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305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854 114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305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1 159 958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305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1 376 143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1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2-й налоговый период всего без учета льгот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1 836 768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2 616 978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3 254 568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с учетом льгот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992 448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1 363 875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1 668 058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1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3-й налоговый период всего без учета льготы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2 092 827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2 986 225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3 784 543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с учетом льгот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1 130 783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1 567 792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1 959 972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1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4-й налоговый период всего без учета льготы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2 348 886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3 355 472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4 314 519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с учетом льгот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1 269 117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1 771 709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2 251 887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1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5-й налоговый период всего без учета льготы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2 604 944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3 724 719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4 844 494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с учетом льгот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1 407 452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1 975 626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2 543 801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8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2880</TotalTime>
  <Words>1474</Words>
  <Application>Microsoft Office PowerPoint</Application>
  <PresentationFormat>Произвольный</PresentationFormat>
  <Paragraphs>197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Aharoni</vt:lpstr>
      <vt:lpstr>Arial</vt:lpstr>
      <vt:lpstr>Arial Narrow</vt:lpstr>
      <vt:lpstr>Calibri</vt:lpstr>
      <vt:lpstr>Times New Roman</vt:lpstr>
      <vt:lpstr>Wingdings</vt:lpstr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Филатова Олеся Владимировна</dc:creator>
  <cp:lastModifiedBy>Glavbuh</cp:lastModifiedBy>
  <cp:revision>213</cp:revision>
  <cp:lastPrinted>2015-04-06T09:35:47Z</cp:lastPrinted>
  <dcterms:created xsi:type="dcterms:W3CDTF">2014-05-23T05:42:26Z</dcterms:created>
  <dcterms:modified xsi:type="dcterms:W3CDTF">2015-09-04T08:33:23Z</dcterms:modified>
</cp:coreProperties>
</file>